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61" r:id="rId4"/>
    <p:sldId id="269" r:id="rId5"/>
    <p:sldId id="270" r:id="rId6"/>
    <p:sldId id="271" r:id="rId7"/>
    <p:sldId id="264" r:id="rId8"/>
    <p:sldId id="267" r:id="rId9"/>
    <p:sldId id="262" r:id="rId10"/>
    <p:sldId id="268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C0CB"/>
    <a:srgbClr val="F0B31D"/>
    <a:srgbClr val="FFFFFF"/>
    <a:srgbClr val="F18D2D"/>
    <a:srgbClr val="DB3A64"/>
    <a:srgbClr val="B77CC7"/>
    <a:srgbClr val="FF543A"/>
    <a:srgbClr val="FF7040"/>
    <a:srgbClr val="FF9D01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29" autoAdjust="0"/>
    <p:restoredTop sz="97436" autoAdjust="0"/>
  </p:normalViewPr>
  <p:slideViewPr>
    <p:cSldViewPr snapToGrid="0">
      <p:cViewPr varScale="1">
        <p:scale>
          <a:sx n="106" d="100"/>
          <a:sy n="106" d="100"/>
        </p:scale>
        <p:origin x="128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8FA5A6-CBBA-4C60-89B1-222573FAD595}" type="datetimeFigureOut">
              <a:rPr lang="en-SG" smtClean="0"/>
              <a:t>28/6/2024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D77A3A-AA54-48C3-8A40-D3F402C3D2B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4655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9446F31-9946-25B2-C8D5-0D3D9A33CA48}"/>
              </a:ext>
            </a:extLst>
          </p:cNvPr>
          <p:cNvSpPr/>
          <p:nvPr userDrawn="1"/>
        </p:nvSpPr>
        <p:spPr>
          <a:xfrm>
            <a:off x="0" y="1"/>
            <a:ext cx="12192000" cy="583250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550" y="40640"/>
            <a:ext cx="12039600" cy="1041400"/>
          </a:xfrm>
        </p:spPr>
        <p:txBody>
          <a:bodyPr anchor="b">
            <a:normAutofit/>
          </a:bodyPr>
          <a:lstStyle>
            <a:lvl1pPr marL="0" algn="l" defTabSz="457200" rtl="0" eaLnBrk="1" latinLnBrk="0" hangingPunct="1">
              <a:defRPr lang="en-US" sz="3200" b="1" kern="1200" dirty="0">
                <a:solidFill>
                  <a:srgbClr val="EF7C00"/>
                </a:solidFill>
                <a:latin typeface="Aptos" panose="020B00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090" y="1397318"/>
            <a:ext cx="9144000" cy="436562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3D7C"/>
                </a:solidFill>
                <a:latin typeface="Aptos" panose="020B00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95798-C38D-493A-A4DD-C8A00E033EFD}" type="datetime1">
              <a:rPr lang="en-SG" smtClean="0"/>
              <a:t>28/6/2024</a:t>
            </a:fld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6E808-5B49-466F-955B-AB2BC8169B4B}" type="slidenum">
              <a:rPr lang="en-SG" smtClean="0"/>
              <a:t>‹#›</a:t>
            </a:fld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54D8C7-961F-5C4D-1623-A4E34898E391}"/>
              </a:ext>
            </a:extLst>
          </p:cNvPr>
          <p:cNvSpPr/>
          <p:nvPr userDrawn="1"/>
        </p:nvSpPr>
        <p:spPr>
          <a:xfrm>
            <a:off x="0" y="5855716"/>
            <a:ext cx="2461189" cy="932400"/>
          </a:xfrm>
          <a:prstGeom prst="rect">
            <a:avLst/>
          </a:prstGeom>
          <a:solidFill>
            <a:srgbClr val="EF7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332DD0-B60B-664C-2998-E14EA4241809}"/>
              </a:ext>
            </a:extLst>
          </p:cNvPr>
          <p:cNvSpPr/>
          <p:nvPr userDrawn="1"/>
        </p:nvSpPr>
        <p:spPr>
          <a:xfrm>
            <a:off x="2516736" y="5856050"/>
            <a:ext cx="9675264" cy="931390"/>
          </a:xfrm>
          <a:prstGeom prst="rect">
            <a:avLst/>
          </a:prstGeom>
          <a:solidFill>
            <a:srgbClr val="003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A4B4A6-99FF-56A9-F971-855555008071}"/>
              </a:ext>
            </a:extLst>
          </p:cNvPr>
          <p:cNvSpPr/>
          <p:nvPr userDrawn="1"/>
        </p:nvSpPr>
        <p:spPr>
          <a:xfrm>
            <a:off x="2582793" y="5989702"/>
            <a:ext cx="21865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altLang="zh-SG" sz="1600" dirty="0">
                <a:solidFill>
                  <a:schemeClr val="tx2">
                    <a:lumMod val="40000"/>
                    <a:lumOff val="60000"/>
                  </a:schemeClr>
                </a:solidFill>
                <a:latin typeface="Aptos" panose="020B0004020202020204" pitchFamily="34" charset="0"/>
              </a:rPr>
              <a:t>The VIDAR Team</a:t>
            </a: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6611B13F-1F8B-D4B2-277C-C79AC2CE5D39}"/>
              </a:ext>
            </a:extLst>
          </p:cNvPr>
          <p:cNvSpPr/>
          <p:nvPr userDrawn="1"/>
        </p:nvSpPr>
        <p:spPr>
          <a:xfrm rot="5400000">
            <a:off x="2777678" y="5253529"/>
            <a:ext cx="780796" cy="673100"/>
          </a:xfrm>
          <a:prstGeom prst="hexagon">
            <a:avLst/>
          </a:prstGeom>
          <a:solidFill>
            <a:srgbClr val="003D7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138FEC6D-E3D7-09BB-66CB-A808A9177A22}"/>
              </a:ext>
            </a:extLst>
          </p:cNvPr>
          <p:cNvSpPr/>
          <p:nvPr userDrawn="1"/>
        </p:nvSpPr>
        <p:spPr>
          <a:xfrm rot="5400000">
            <a:off x="2098230" y="5255644"/>
            <a:ext cx="780796" cy="673100"/>
          </a:xfrm>
          <a:prstGeom prst="hexagon">
            <a:avLst/>
          </a:prstGeom>
          <a:solidFill>
            <a:srgbClr val="EF7C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4F4C9353-12EF-8089-C7B1-CEF01C727828}"/>
              </a:ext>
            </a:extLst>
          </p:cNvPr>
          <p:cNvSpPr/>
          <p:nvPr userDrawn="1"/>
        </p:nvSpPr>
        <p:spPr>
          <a:xfrm rot="5400000">
            <a:off x="2436895" y="4639696"/>
            <a:ext cx="780796" cy="673100"/>
          </a:xfrm>
          <a:prstGeom prst="hexagon">
            <a:avLst/>
          </a:prstGeom>
          <a:solidFill>
            <a:srgbClr val="003D7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67410763-8CDF-290A-D396-42C011EDA008}"/>
              </a:ext>
            </a:extLst>
          </p:cNvPr>
          <p:cNvSpPr/>
          <p:nvPr userDrawn="1"/>
        </p:nvSpPr>
        <p:spPr>
          <a:xfrm rot="5400000">
            <a:off x="1765913" y="4639695"/>
            <a:ext cx="780796" cy="673100"/>
          </a:xfrm>
          <a:prstGeom prst="hexagon">
            <a:avLst/>
          </a:prstGeom>
          <a:solidFill>
            <a:srgbClr val="003D7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3FAF00CA-AE03-441C-4A4E-60C8CAB5C786}"/>
              </a:ext>
            </a:extLst>
          </p:cNvPr>
          <p:cNvSpPr/>
          <p:nvPr userDrawn="1"/>
        </p:nvSpPr>
        <p:spPr>
          <a:xfrm rot="5400000">
            <a:off x="1086463" y="4637578"/>
            <a:ext cx="780796" cy="673100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304A2BE-2B44-EE65-E55A-BC6AE6BCD8F1}"/>
              </a:ext>
            </a:extLst>
          </p:cNvPr>
          <p:cNvSpPr/>
          <p:nvPr userDrawn="1"/>
        </p:nvSpPr>
        <p:spPr>
          <a:xfrm rot="5400000">
            <a:off x="3114229" y="4639694"/>
            <a:ext cx="780796" cy="673100"/>
          </a:xfrm>
          <a:prstGeom prst="hexagon">
            <a:avLst/>
          </a:prstGeom>
          <a:solidFill>
            <a:srgbClr val="003D7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E4F7D8C4-F7C9-17C1-27D2-12AA8B23A31A}"/>
              </a:ext>
            </a:extLst>
          </p:cNvPr>
          <p:cNvSpPr/>
          <p:nvPr userDrawn="1"/>
        </p:nvSpPr>
        <p:spPr>
          <a:xfrm rot="5400000">
            <a:off x="2102461" y="4021629"/>
            <a:ext cx="780796" cy="673100"/>
          </a:xfrm>
          <a:prstGeom prst="hexagon">
            <a:avLst/>
          </a:prstGeom>
          <a:solidFill>
            <a:srgbClr val="003D7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D1588D70-0A0E-DB80-ED4D-4F933850FF1E}"/>
              </a:ext>
            </a:extLst>
          </p:cNvPr>
          <p:cNvSpPr/>
          <p:nvPr userDrawn="1"/>
        </p:nvSpPr>
        <p:spPr>
          <a:xfrm rot="5400000">
            <a:off x="1431479" y="4021628"/>
            <a:ext cx="780796" cy="673100"/>
          </a:xfrm>
          <a:prstGeom prst="hexagon">
            <a:avLst/>
          </a:prstGeom>
          <a:solidFill>
            <a:srgbClr val="003D7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E0F928D1-759D-EC2A-90C4-2672ADA2FE08}"/>
              </a:ext>
            </a:extLst>
          </p:cNvPr>
          <p:cNvSpPr/>
          <p:nvPr userDrawn="1"/>
        </p:nvSpPr>
        <p:spPr>
          <a:xfrm rot="5400000">
            <a:off x="2779795" y="4021627"/>
            <a:ext cx="780796" cy="673100"/>
          </a:xfrm>
          <a:prstGeom prst="hexagon">
            <a:avLst/>
          </a:prstGeom>
          <a:solidFill>
            <a:srgbClr val="003D7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0485F08C-854C-80A4-6576-76A6CF9301E4}"/>
              </a:ext>
            </a:extLst>
          </p:cNvPr>
          <p:cNvSpPr/>
          <p:nvPr userDrawn="1"/>
        </p:nvSpPr>
        <p:spPr>
          <a:xfrm rot="5400000">
            <a:off x="1095683" y="3406862"/>
            <a:ext cx="780796" cy="673100"/>
          </a:xfrm>
          <a:prstGeom prst="hexagon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22" name="Picture 6" descr="Image result for chip logo">
            <a:extLst>
              <a:ext uri="{FF2B5EF4-FFF2-40B4-BE49-F238E27FC236}">
                <a16:creationId xmlns:a16="http://schemas.microsoft.com/office/drawing/2014/main" id="{45FE6A38-C622-2DAC-CE93-4F2B45FAA2F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594" y1="45938" x2="38438" y2="48125"/>
                        <a14:foregroundMark x1="29375" y1="47188" x2="29531" y2="46719"/>
                        <a14:foregroundMark x1="30156" y1="40781" x2="28906" y2="40469"/>
                        <a14:foregroundMark x1="40781" y1="26563" x2="40625" y2="28125"/>
                        <a14:foregroundMark x1="46719" y1="26094" x2="46563" y2="27500"/>
                        <a14:foregroundMark x1="53125" y1="26406" x2="52969" y2="28125"/>
                        <a14:foregroundMark x1="59219" y1="25938" x2="58906" y2="27969"/>
                        <a14:foregroundMark x1="70625" y1="40313" x2="71563" y2="40313"/>
                        <a14:foregroundMark x1="71406" y1="47344" x2="72344" y2="47344"/>
                        <a14:foregroundMark x1="70313" y1="52969" x2="70313" y2="52969"/>
                        <a14:foregroundMark x1="70313" y1="52969" x2="70625" y2="52969"/>
                        <a14:foregroundMark x1="71094" y1="59062" x2="71094" y2="59062"/>
                        <a14:foregroundMark x1="71094" y1="59062" x2="71094" y2="59062"/>
                        <a14:foregroundMark x1="59375" y1="69688" x2="59375" y2="69688"/>
                        <a14:foregroundMark x1="59375" y1="69688" x2="59375" y2="69688"/>
                        <a14:foregroundMark x1="53438" y1="70781" x2="53438" y2="70781"/>
                        <a14:foregroundMark x1="53438" y1="70781" x2="53438" y2="70781"/>
                        <a14:foregroundMark x1="47031" y1="70469" x2="47031" y2="70469"/>
                        <a14:foregroundMark x1="47031" y1="70469" x2="47031" y2="70469"/>
                        <a14:foregroundMark x1="40938" y1="70313" x2="40938" y2="70313"/>
                        <a14:foregroundMark x1="40938" y1="70313" x2="40938" y2="70313"/>
                        <a14:foregroundMark x1="45313" y1="53438" x2="45313" y2="53438"/>
                        <a14:foregroundMark x1="45313" y1="53438" x2="45313" y2="53438"/>
                        <a14:foregroundMark x1="48594" y1="46094" x2="48594" y2="46094"/>
                        <a14:foregroundMark x1="48594" y1="45938" x2="48594" y2="45938"/>
                        <a14:foregroundMark x1="54219" y1="41406" x2="54219" y2="41406"/>
                        <a14:foregroundMark x1="54219" y1="41406" x2="54219" y2="41406"/>
                        <a14:foregroundMark x1="59844" y1="52344" x2="59844" y2="52344"/>
                        <a14:foregroundMark x1="59844" y1="52344" x2="59844" y2="52344"/>
                        <a14:foregroundMark x1="39688" y1="46563" x2="39688" y2="46563"/>
                        <a14:foregroundMark x1="39688" y1="46563" x2="39688" y2="46563"/>
                        <a14:foregroundMark x1="27656" y1="52969" x2="29375" y2="52812"/>
                        <a14:foregroundMark x1="27969" y1="59219" x2="27969" y2="59219"/>
                        <a14:foregroundMark x1="27969" y1="59219" x2="27969" y2="59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65" t="22753" r="23812" b="23786"/>
          <a:stretch/>
        </p:blipFill>
        <p:spPr bwMode="auto">
          <a:xfrm>
            <a:off x="2201249" y="5321262"/>
            <a:ext cx="555054" cy="543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383CEF92-3A9C-7DE6-4C0B-482D83126E8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468" y="5298215"/>
            <a:ext cx="583200" cy="5832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43476F3-EEBB-9E8D-E139-9E156D227AFA}"/>
              </a:ext>
            </a:extLst>
          </p:cNvPr>
          <p:cNvSpPr/>
          <p:nvPr userDrawn="1"/>
        </p:nvSpPr>
        <p:spPr>
          <a:xfrm>
            <a:off x="2583837" y="6345128"/>
            <a:ext cx="817239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EF7C00"/>
                </a:solidFill>
                <a:latin typeface="Aptos" panose="020B0004020202020204" pitchFamily="34" charset="0"/>
              </a:rPr>
              <a:t>https://github.com/jiadongdan/VIDAR</a:t>
            </a:r>
            <a:endParaRPr lang="en-US" sz="1500" dirty="0">
              <a:solidFill>
                <a:schemeClr val="tx2">
                  <a:lumMod val="20000"/>
                  <a:lumOff val="8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28AB93-5AB9-6B6E-77D3-EC6D2DCDCCA4}"/>
              </a:ext>
            </a:extLst>
          </p:cNvPr>
          <p:cNvSpPr/>
          <p:nvPr userDrawn="1"/>
        </p:nvSpPr>
        <p:spPr>
          <a:xfrm>
            <a:off x="6312834" y="3853695"/>
            <a:ext cx="32429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Aptos" panose="020B0004020202020204" pitchFamily="34" charset="0"/>
              </a:rPr>
              <a:t>The VIDAR Team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809E38B6-1BD4-00F5-4A99-253064F973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370638"/>
            <a:ext cx="2453640" cy="334962"/>
          </a:xfrm>
        </p:spPr>
        <p:txBody>
          <a:bodyPr>
            <a:normAutofit/>
          </a:bodyPr>
          <a:lstStyle>
            <a:lvl1pPr marL="0" indent="0" algn="r" defTabSz="457200" rtl="0" eaLnBrk="1" latinLnBrk="0" hangingPunct="1">
              <a:buNone/>
              <a:defRPr lang="en-SG" sz="1500" kern="1200" dirty="0">
                <a:solidFill>
                  <a:schemeClr val="tx2">
                    <a:lumMod val="20000"/>
                    <a:lumOff val="80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Add date</a:t>
            </a:r>
            <a:endParaRPr lang="en-SG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FE330AA7-6135-584B-1358-CEC758C84B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999163"/>
            <a:ext cx="2453640" cy="284162"/>
          </a:xfrm>
        </p:spPr>
        <p:txBody>
          <a:bodyPr>
            <a:noAutofit/>
          </a:bodyPr>
          <a:lstStyle>
            <a:lvl1pPr marL="0" indent="0" algn="r">
              <a:buNone/>
              <a:defRPr lang="en-SG" sz="1500" kern="1200" dirty="0">
                <a:solidFill>
                  <a:schemeClr val="tx2">
                    <a:lumMod val="20000"/>
                    <a:lumOff val="80000"/>
                  </a:schemeClr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</a:lstStyle>
          <a:p>
            <a:pPr marL="0" lvl="0" indent="0" algn="r" defTabSz="4572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SG" dirty="0"/>
              <a:t>Oxford RSE Workshop</a:t>
            </a:r>
          </a:p>
        </p:txBody>
      </p:sp>
      <p:pic>
        <p:nvPicPr>
          <p:cNvPr id="5" name="Picture 2" descr="About Us - Schmidt Science Fellows">
            <a:extLst>
              <a:ext uri="{FF2B5EF4-FFF2-40B4-BE49-F238E27FC236}">
                <a16:creationId xmlns:a16="http://schemas.microsoft.com/office/drawing/2014/main" id="{E079559C-98DD-0AE9-CC88-FE46921B54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085" y="5951281"/>
            <a:ext cx="1852318" cy="74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782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22E19-CAC9-43A0-A1A4-29A167C67E5A}" type="datetime1">
              <a:rPr lang="en-SG" smtClean="0"/>
              <a:t>28/6/2024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31905" y="6577426"/>
            <a:ext cx="1560095" cy="280574"/>
          </a:xfrm>
          <a:prstGeom prst="rect">
            <a:avLst/>
          </a:prstGeom>
        </p:spPr>
        <p:txBody>
          <a:bodyPr/>
          <a:lstStyle/>
          <a:p>
            <a:r>
              <a:rPr lang="en-SG"/>
              <a:t>https://jiadongdan.github.io/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6E808-5B49-466F-955B-AB2BC8169B4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4315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FEC73-0FDD-4DD6-889F-B6DF8A0BD1FF}" type="datetime1">
              <a:rPr lang="en-SG" smtClean="0"/>
              <a:t>28/6/2024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31905" y="6577426"/>
            <a:ext cx="1560095" cy="280574"/>
          </a:xfrm>
          <a:prstGeom prst="rect">
            <a:avLst/>
          </a:prstGeom>
        </p:spPr>
        <p:txBody>
          <a:bodyPr/>
          <a:lstStyle/>
          <a:p>
            <a:r>
              <a:rPr lang="en-SG"/>
              <a:t>https://jiadongdan.github.io/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6E808-5B49-466F-955B-AB2BC8169B4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14829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bout Us - Schmidt Science Fellows">
            <a:extLst>
              <a:ext uri="{FF2B5EF4-FFF2-40B4-BE49-F238E27FC236}">
                <a16:creationId xmlns:a16="http://schemas.microsoft.com/office/drawing/2014/main" id="{06286276-2F4A-D5DD-F94B-DAFB2898805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607" y="5785486"/>
            <a:ext cx="2681286" cy="1072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815011" y="6599766"/>
            <a:ext cx="376989" cy="258234"/>
          </a:xfr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fld id="{3ED6E808-5B49-466F-955B-AB2BC8169B4B}" type="slidenum">
              <a:rPr lang="en-SG" smtClean="0"/>
              <a:pPr/>
              <a:t>‹#›</a:t>
            </a:fld>
            <a:endParaRPr lang="en-SG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41A5F8-8BE8-7422-F846-5AF7C0336586}"/>
              </a:ext>
            </a:extLst>
          </p:cNvPr>
          <p:cNvSpPr/>
          <p:nvPr userDrawn="1"/>
        </p:nvSpPr>
        <p:spPr>
          <a:xfrm>
            <a:off x="0" y="0"/>
            <a:ext cx="12192000" cy="438150"/>
          </a:xfrm>
          <a:prstGeom prst="rect">
            <a:avLst/>
          </a:prstGeom>
          <a:solidFill>
            <a:srgbClr val="003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31799"/>
          </a:xfrm>
        </p:spPr>
        <p:txBody>
          <a:bodyPr>
            <a:normAutofit/>
          </a:bodyPr>
          <a:lstStyle>
            <a:lvl1pPr marL="0" algn="l" defTabSz="457200" rtl="0" eaLnBrk="1" latinLnBrk="0" hangingPunct="1">
              <a:defRPr lang="en-US" sz="1800" b="1" i="0" kern="1200" dirty="0">
                <a:solidFill>
                  <a:srgbClr val="F4F4F4"/>
                </a:solidFill>
                <a:effectLst/>
                <a:latin typeface="Aptos" panose="020B0004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D930B01-8BD8-A42E-81BC-A652EC5B224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C104FDA-31D5-4131-9530-4303DD4E21F8}" type="datetime1">
              <a:rPr lang="en-SG" smtClean="0"/>
              <a:t>28/6/2024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15093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B83AF-6EA5-47A9-8E15-68A287BEFE11}" type="datetime1">
              <a:rPr lang="en-SG" smtClean="0"/>
              <a:t>28/6/2024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31905" y="6577426"/>
            <a:ext cx="1560095" cy="280574"/>
          </a:xfrm>
          <a:prstGeom prst="rect">
            <a:avLst/>
          </a:prstGeom>
        </p:spPr>
        <p:txBody>
          <a:bodyPr/>
          <a:lstStyle/>
          <a:p>
            <a:r>
              <a:rPr lang="en-SG"/>
              <a:t>https://jiadongdan.github.io/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6E808-5B49-466F-955B-AB2BC8169B4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27152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BEECD-24BA-449F-ACAD-53FA630E1715}" type="datetime1">
              <a:rPr lang="en-SG" smtClean="0"/>
              <a:t>28/6/2024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31905" y="6577426"/>
            <a:ext cx="1560095" cy="280574"/>
          </a:xfrm>
          <a:prstGeom prst="rect">
            <a:avLst/>
          </a:prstGeom>
        </p:spPr>
        <p:txBody>
          <a:bodyPr/>
          <a:lstStyle/>
          <a:p>
            <a:r>
              <a:rPr lang="en-SG"/>
              <a:t>https://jiadongdan.github.io/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6E808-5B49-466F-955B-AB2BC8169B4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70537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18892-845A-4DAD-B010-0A5CD7D473EA}" type="datetime1">
              <a:rPr lang="en-SG" smtClean="0"/>
              <a:t>28/6/2024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631905" y="6577426"/>
            <a:ext cx="1560095" cy="280574"/>
          </a:xfrm>
          <a:prstGeom prst="rect">
            <a:avLst/>
          </a:prstGeom>
        </p:spPr>
        <p:txBody>
          <a:bodyPr/>
          <a:lstStyle/>
          <a:p>
            <a:r>
              <a:rPr lang="en-SG"/>
              <a:t>https://jiadongdan.github.io/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6E808-5B49-466F-955B-AB2BC8169B4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30366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57833-10F5-43EC-A744-20F76D97B7A7}" type="datetime1">
              <a:rPr lang="en-SG" smtClean="0"/>
              <a:t>28/6/2024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631905" y="6577426"/>
            <a:ext cx="1560095" cy="280574"/>
          </a:xfrm>
          <a:prstGeom prst="rect">
            <a:avLst/>
          </a:prstGeom>
        </p:spPr>
        <p:txBody>
          <a:bodyPr/>
          <a:lstStyle/>
          <a:p>
            <a:r>
              <a:rPr lang="en-SG"/>
              <a:t>https://jiadongdan.github.io/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6E808-5B49-466F-955B-AB2BC8169B4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50638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A1CA0-7FE7-4A55-AFED-18F2F55B5DF6}" type="datetime1">
              <a:rPr lang="en-SG" smtClean="0"/>
              <a:t>28/6/2024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631905" y="6577426"/>
            <a:ext cx="1560095" cy="280574"/>
          </a:xfrm>
          <a:prstGeom prst="rect">
            <a:avLst/>
          </a:prstGeom>
        </p:spPr>
        <p:txBody>
          <a:bodyPr/>
          <a:lstStyle/>
          <a:p>
            <a:r>
              <a:rPr lang="en-SG"/>
              <a:t>https://jiadongdan.github.io/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6E808-5B49-466F-955B-AB2BC8169B4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94871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B8D12-D567-45DF-8BD5-B1A9FB5A3873}" type="datetime1">
              <a:rPr lang="en-SG" smtClean="0"/>
              <a:t>28/6/2024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31905" y="6577426"/>
            <a:ext cx="1560095" cy="280574"/>
          </a:xfrm>
          <a:prstGeom prst="rect">
            <a:avLst/>
          </a:prstGeom>
        </p:spPr>
        <p:txBody>
          <a:bodyPr/>
          <a:lstStyle/>
          <a:p>
            <a:r>
              <a:rPr lang="en-SG"/>
              <a:t>https://jiadongdan.github.io/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6E808-5B49-466F-955B-AB2BC8169B4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68605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0F39-E71D-44C0-83F3-5A06FD98FC14}" type="datetime1">
              <a:rPr lang="en-SG" smtClean="0"/>
              <a:t>28/6/2024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31905" y="6577426"/>
            <a:ext cx="1560095" cy="280574"/>
          </a:xfrm>
          <a:prstGeom prst="rect">
            <a:avLst/>
          </a:prstGeom>
        </p:spPr>
        <p:txBody>
          <a:bodyPr/>
          <a:lstStyle/>
          <a:p>
            <a:r>
              <a:rPr lang="en-SG"/>
              <a:t>https://jiadongdan.github.io/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6E808-5B49-466F-955B-AB2BC8169B4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91845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104FDA-31D5-4131-9530-4303DD4E21F8}" type="datetime1">
              <a:rPr lang="en-SG" smtClean="0"/>
              <a:t>28/6/2024</a:t>
            </a:fld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41831" y="6492875"/>
            <a:ext cx="3769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D6E808-5B49-466F-955B-AB2BC8169B4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1108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5AB3D-2C1A-065C-87A1-6EB47063FF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VIDAR: Visualization Interface for Data Analytics and Reduction</a:t>
            </a:r>
            <a:endParaRPr lang="en-S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75C7F7-7B8B-A39E-C122-656DD94AE0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E1FA5-95AD-A762-B27D-CC730A226E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24 June 2024</a:t>
            </a:r>
            <a:endParaRPr lang="en-S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669FF3-D0D2-CE6B-BE71-82AE4633F4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Oxford RSE Project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47436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E99A09-48A3-7353-2F8B-733F1C9BE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6E808-5B49-466F-955B-AB2BC8169B4B}" type="slidenum">
              <a:rPr lang="en-SG" smtClean="0"/>
              <a:pPr/>
              <a:t>10</a:t>
            </a:fld>
            <a:endParaRPr lang="en-S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2DE053-376F-0206-BB24-8BE876353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SG" altLang="en-US" dirty="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97066F1D-F7A8-8304-3458-59EB30DCF556}"/>
              </a:ext>
            </a:extLst>
          </p:cNvPr>
          <p:cNvSpPr txBox="1"/>
          <p:nvPr/>
        </p:nvSpPr>
        <p:spPr>
          <a:xfrm>
            <a:off x="5045862" y="2844225"/>
            <a:ext cx="1564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Aptos" panose="020B0004020202020204" pitchFamily="34" charset="0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2034947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2D73794-163D-4EE5-166C-53A0360DA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6634" y="6599766"/>
            <a:ext cx="376989" cy="258234"/>
          </a:xfrm>
        </p:spPr>
        <p:txBody>
          <a:bodyPr/>
          <a:lstStyle/>
          <a:p>
            <a:fld id="{3ED6E808-5B49-466F-955B-AB2BC8169B4B}" type="slidenum">
              <a:rPr lang="en-SG" smtClean="0"/>
              <a:pPr/>
              <a:t>11</a:t>
            </a:fld>
            <a:endParaRPr lang="en-SG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6DC58F2-0CFE-C448-013C-67340C4CE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 Plan: In-person Hackathon week</a:t>
            </a:r>
            <a:endParaRPr lang="zh-CN" altLang="en-US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FC7610E-5F63-65BF-0299-5CC3B47D634F}"/>
              </a:ext>
            </a:extLst>
          </p:cNvPr>
          <p:cNvCxnSpPr>
            <a:cxnSpLocks/>
          </p:cNvCxnSpPr>
          <p:nvPr/>
        </p:nvCxnSpPr>
        <p:spPr>
          <a:xfrm flipV="1">
            <a:off x="298804" y="952420"/>
            <a:ext cx="0" cy="2307600"/>
          </a:xfrm>
          <a:prstGeom prst="line">
            <a:avLst/>
          </a:prstGeom>
          <a:ln w="28575">
            <a:solidFill>
              <a:srgbClr val="FF9D0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08E49D2C-388A-987E-261D-AFB18C5E3CFF}"/>
              </a:ext>
            </a:extLst>
          </p:cNvPr>
          <p:cNvSpPr/>
          <p:nvPr/>
        </p:nvSpPr>
        <p:spPr>
          <a:xfrm>
            <a:off x="223109" y="801030"/>
            <a:ext cx="151390" cy="151390"/>
          </a:xfrm>
          <a:prstGeom prst="ellipse">
            <a:avLst/>
          </a:prstGeom>
          <a:noFill/>
          <a:ln w="28575">
            <a:solidFill>
              <a:srgbClr val="FF9D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A18E83F-C112-6D0B-B0F5-832EADAF85D6}"/>
              </a:ext>
            </a:extLst>
          </p:cNvPr>
          <p:cNvSpPr txBox="1"/>
          <p:nvPr/>
        </p:nvSpPr>
        <p:spPr>
          <a:xfrm>
            <a:off x="374498" y="874632"/>
            <a:ext cx="3512265" cy="2249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1000"/>
              </a:spcBef>
              <a:spcAft>
                <a:spcPts val="0"/>
              </a:spcAft>
            </a:pPr>
            <a:r>
              <a:rPr lang="en-SG" altLang="zh-CN" sz="2000" b="1" kern="100" dirty="0">
                <a:solidFill>
                  <a:srgbClr val="FF9D01"/>
                </a:solidFill>
                <a:effectLst/>
                <a:latin typeface="Aptos" panose="020B0004020202020204" pitchFamily="34" charset="0"/>
              </a:rPr>
              <a:t>Introduction and Planning</a:t>
            </a:r>
          </a:p>
          <a:p>
            <a:pPr marL="342900" marR="0" lvl="0" indent="-342900">
              <a:lnSpc>
                <a:spcPct val="107000"/>
              </a:lnSpc>
              <a:spcBef>
                <a:spcPts val="1000"/>
              </a:spcBef>
              <a:buFont typeface="Symbol" panose="05050102010706020507" pitchFamily="18" charset="2"/>
              <a:buChar char=""/>
            </a:pPr>
            <a:r>
              <a:rPr lang="en-SG" altLang="zh-CN" sz="1600" b="1" kern="100" dirty="0">
                <a:effectLst/>
                <a:latin typeface="Aptos" panose="020B0004020202020204" pitchFamily="34" charset="0"/>
              </a:rPr>
              <a:t>Morning</a:t>
            </a:r>
            <a:r>
              <a:rPr lang="en-SG" altLang="zh-CN" sz="1600" b="0" kern="100" dirty="0">
                <a:effectLst/>
                <a:latin typeface="Aptos" panose="020B0004020202020204" pitchFamily="34" charset="0"/>
              </a:rPr>
              <a:t>: Introduction session; overview of project goals and software requirements.</a:t>
            </a:r>
          </a:p>
          <a:p>
            <a:pPr marL="342900" marR="0" lvl="0" indent="-342900">
              <a:lnSpc>
                <a:spcPct val="107000"/>
              </a:lnSpc>
              <a:spcBef>
                <a:spcPts val="100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SG" altLang="zh-CN" sz="1600" b="1" kern="100" dirty="0">
                <a:effectLst/>
                <a:latin typeface="Aptos" panose="020B0004020202020204" pitchFamily="34" charset="0"/>
              </a:rPr>
              <a:t>Afternoon</a:t>
            </a:r>
            <a:r>
              <a:rPr lang="en-SG" altLang="zh-CN" sz="1600" b="0" kern="100" dirty="0">
                <a:effectLst/>
                <a:latin typeface="Aptos" panose="020B0004020202020204" pitchFamily="34" charset="0"/>
              </a:rPr>
              <a:t>: Split into teams based on skillsets and interests. Begin brainstorming and initial design.</a:t>
            </a:r>
            <a:endParaRPr lang="en-SG" altLang="zh-CN" sz="1600" b="0" kern="1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F93488F-88A8-D58C-2896-7F90D46C9C5D}"/>
              </a:ext>
            </a:extLst>
          </p:cNvPr>
          <p:cNvCxnSpPr>
            <a:cxnSpLocks/>
          </p:cNvCxnSpPr>
          <p:nvPr/>
        </p:nvCxnSpPr>
        <p:spPr>
          <a:xfrm flipV="1">
            <a:off x="5936140" y="952420"/>
            <a:ext cx="0" cy="23076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D602F325-6108-278D-1C18-0A33461DA24C}"/>
              </a:ext>
            </a:extLst>
          </p:cNvPr>
          <p:cNvSpPr/>
          <p:nvPr/>
        </p:nvSpPr>
        <p:spPr>
          <a:xfrm>
            <a:off x="5860445" y="801030"/>
            <a:ext cx="151390" cy="15139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A75ADD02-37B8-9E55-242C-F6CD3016C64A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3056943" y="3936158"/>
            <a:ext cx="0" cy="2308706"/>
          </a:xfrm>
          <a:prstGeom prst="line">
            <a:avLst/>
          </a:prstGeom>
          <a:ln w="28575">
            <a:solidFill>
              <a:srgbClr val="FF704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椭圆 17">
            <a:extLst>
              <a:ext uri="{FF2B5EF4-FFF2-40B4-BE49-F238E27FC236}">
                <a16:creationId xmlns:a16="http://schemas.microsoft.com/office/drawing/2014/main" id="{388D07D1-2DF6-6EB3-C48E-3DE3125202F1}"/>
              </a:ext>
            </a:extLst>
          </p:cNvPr>
          <p:cNvSpPr/>
          <p:nvPr/>
        </p:nvSpPr>
        <p:spPr>
          <a:xfrm>
            <a:off x="2981248" y="6244864"/>
            <a:ext cx="151390" cy="151390"/>
          </a:xfrm>
          <a:prstGeom prst="ellipse">
            <a:avLst/>
          </a:prstGeom>
          <a:noFill/>
          <a:ln w="28575">
            <a:solidFill>
              <a:srgbClr val="FF7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3CA5E154-0523-9B12-4DFD-B525D7C86632}"/>
              </a:ext>
            </a:extLst>
          </p:cNvPr>
          <p:cNvCxnSpPr>
            <a:cxnSpLocks/>
          </p:cNvCxnSpPr>
          <p:nvPr/>
        </p:nvCxnSpPr>
        <p:spPr>
          <a:xfrm flipV="1">
            <a:off x="8878253" y="3930102"/>
            <a:ext cx="0" cy="2308706"/>
          </a:xfrm>
          <a:prstGeom prst="line">
            <a:avLst/>
          </a:prstGeom>
          <a:ln w="28575">
            <a:solidFill>
              <a:srgbClr val="B77CC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4420B59E-3F6D-EF26-9D06-B612472B034A}"/>
              </a:ext>
            </a:extLst>
          </p:cNvPr>
          <p:cNvSpPr/>
          <p:nvPr/>
        </p:nvSpPr>
        <p:spPr>
          <a:xfrm>
            <a:off x="8802558" y="6244864"/>
            <a:ext cx="151390" cy="151390"/>
          </a:xfrm>
          <a:prstGeom prst="ellipse">
            <a:avLst/>
          </a:prstGeom>
          <a:noFill/>
          <a:ln w="28575">
            <a:solidFill>
              <a:srgbClr val="B77C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23" name="文本框 5122">
            <a:extLst>
              <a:ext uri="{FF2B5EF4-FFF2-40B4-BE49-F238E27FC236}">
                <a16:creationId xmlns:a16="http://schemas.microsoft.com/office/drawing/2014/main" id="{7C37E4ED-1A47-0DC3-623E-5305E2EDFE58}"/>
              </a:ext>
            </a:extLst>
          </p:cNvPr>
          <p:cNvSpPr txBox="1"/>
          <p:nvPr/>
        </p:nvSpPr>
        <p:spPr>
          <a:xfrm>
            <a:off x="3142872" y="4034438"/>
            <a:ext cx="2953128" cy="198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1000"/>
              </a:spcBef>
              <a:spcAft>
                <a:spcPts val="0"/>
              </a:spcAft>
            </a:pPr>
            <a:r>
              <a:rPr lang="en-SG" altLang="zh-CN" sz="2000" b="1" kern="100" dirty="0">
                <a:solidFill>
                  <a:srgbClr val="FF7040"/>
                </a:solidFill>
                <a:effectLst/>
                <a:latin typeface="Aptos" panose="020B0004020202020204" pitchFamily="34" charset="0"/>
              </a:rPr>
              <a:t>Understanding Core Structure of Existing Code</a:t>
            </a:r>
          </a:p>
          <a:p>
            <a:pPr marL="342900" marR="0" lvl="0" indent="-342900">
              <a:lnSpc>
                <a:spcPct val="107000"/>
              </a:lnSpc>
              <a:spcBef>
                <a:spcPts val="1000"/>
              </a:spcBef>
              <a:buFont typeface="Symbol" panose="05050102010706020507" pitchFamily="18" charset="2"/>
              <a:buChar char=""/>
            </a:pPr>
            <a:r>
              <a:rPr lang="en-US" altLang="zh-CN" sz="1600" kern="100" dirty="0">
                <a:latin typeface="Aptos" panose="020B0004020202020204" pitchFamily="34" charset="0"/>
              </a:rPr>
              <a:t>Finding specific applications with different domains</a:t>
            </a:r>
            <a:endParaRPr lang="en-US" altLang="zh-CN" sz="1600" kern="100" dirty="0">
              <a:effectLst/>
              <a:latin typeface="Aptos" panose="020B0004020202020204" pitchFamily="34" charset="0"/>
            </a:endParaRPr>
          </a:p>
        </p:txBody>
      </p:sp>
      <p:sp>
        <p:nvSpPr>
          <p:cNvPr id="5124" name="文本框 5123">
            <a:extLst>
              <a:ext uri="{FF2B5EF4-FFF2-40B4-BE49-F238E27FC236}">
                <a16:creationId xmlns:a16="http://schemas.microsoft.com/office/drawing/2014/main" id="{BEC0B5CE-9BB8-614A-5D66-FFEDFB69594E}"/>
              </a:ext>
            </a:extLst>
          </p:cNvPr>
          <p:cNvSpPr txBox="1"/>
          <p:nvPr/>
        </p:nvSpPr>
        <p:spPr>
          <a:xfrm>
            <a:off x="6024956" y="851610"/>
            <a:ext cx="4222879" cy="1723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1000"/>
              </a:spcBef>
              <a:spcAft>
                <a:spcPts val="0"/>
              </a:spcAft>
            </a:pPr>
            <a:r>
              <a:rPr lang="en-SG" altLang="zh-CN" sz="2000" b="1" kern="100" dirty="0">
                <a:solidFill>
                  <a:srgbClr val="FF543A"/>
                </a:solidFill>
                <a:latin typeface="Aptos" panose="020B0004020202020204" pitchFamily="34" charset="0"/>
              </a:rPr>
              <a:t>Coding</a:t>
            </a:r>
            <a:r>
              <a:rPr lang="en-SG" altLang="zh-CN" sz="2000" b="1" kern="100" dirty="0">
                <a:solidFill>
                  <a:srgbClr val="FF543A"/>
                </a:solidFill>
                <a:effectLst/>
                <a:latin typeface="Aptos" panose="020B0004020202020204" pitchFamily="34" charset="0"/>
              </a:rPr>
              <a:t> and Integration</a:t>
            </a:r>
          </a:p>
          <a:p>
            <a:pPr marL="342900" marR="0" lvl="0" indent="-342900">
              <a:lnSpc>
                <a:spcPct val="107000"/>
              </a:lnSpc>
              <a:spcBef>
                <a:spcPts val="1000"/>
              </a:spcBef>
              <a:buFont typeface="Symbol" panose="05050102010706020507" pitchFamily="18" charset="2"/>
              <a:buChar char=""/>
            </a:pPr>
            <a:r>
              <a:rPr lang="en-US" altLang="zh-CN" sz="1600" kern="100" dirty="0">
                <a:effectLst/>
                <a:latin typeface="Aptos" panose="020B0004020202020204" pitchFamily="34" charset="0"/>
              </a:rPr>
              <a:t>Develop interactive components and integrate</a:t>
            </a:r>
            <a:r>
              <a:rPr lang="en-US" altLang="zh-CN" sz="1600" kern="100" dirty="0">
                <a:latin typeface="Aptos" panose="020B0004020202020204" pitchFamily="34" charset="0"/>
              </a:rPr>
              <a:t> different  programs from team members</a:t>
            </a:r>
            <a:r>
              <a:rPr lang="en-US" altLang="zh-CN" sz="1600" kern="100" dirty="0">
                <a:effectLst/>
                <a:latin typeface="Aptos" panose="020B0004020202020204" pitchFamily="34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Bef>
                <a:spcPts val="1000"/>
              </a:spcBef>
              <a:buFont typeface="Symbol" panose="05050102010706020507" pitchFamily="18" charset="2"/>
              <a:buChar char=""/>
            </a:pPr>
            <a:r>
              <a:rPr lang="en-US" altLang="zh-CN" sz="1600" kern="100" dirty="0">
                <a:effectLst/>
                <a:latin typeface="Aptos" panose="020B0004020202020204" pitchFamily="34" charset="0"/>
              </a:rPr>
              <a:t>Start working on docstring</a:t>
            </a:r>
            <a:r>
              <a:rPr lang="en-US" altLang="zh-CN" sz="1600" kern="100" dirty="0">
                <a:latin typeface="Aptos" panose="020B0004020202020204" pitchFamily="34" charset="0"/>
              </a:rPr>
              <a:t> </a:t>
            </a:r>
            <a:r>
              <a:rPr lang="en-US" altLang="zh-CN" sz="1600" kern="100" dirty="0">
                <a:effectLst/>
                <a:latin typeface="Aptos" panose="020B0004020202020204" pitchFamily="34" charset="0"/>
              </a:rPr>
              <a:t>and examples</a:t>
            </a:r>
          </a:p>
        </p:txBody>
      </p:sp>
      <p:sp>
        <p:nvSpPr>
          <p:cNvPr id="5125" name="文本框 5124">
            <a:extLst>
              <a:ext uri="{FF2B5EF4-FFF2-40B4-BE49-F238E27FC236}">
                <a16:creationId xmlns:a16="http://schemas.microsoft.com/office/drawing/2014/main" id="{1567F330-798E-1829-9D19-2394E61E787D}"/>
              </a:ext>
            </a:extLst>
          </p:cNvPr>
          <p:cNvSpPr txBox="1"/>
          <p:nvPr/>
        </p:nvSpPr>
        <p:spPr>
          <a:xfrm>
            <a:off x="8953948" y="4007010"/>
            <a:ext cx="3144890" cy="2052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1000"/>
              </a:spcBef>
              <a:spcAft>
                <a:spcPts val="0"/>
              </a:spcAft>
            </a:pPr>
            <a:r>
              <a:rPr lang="en-SG" altLang="zh-CN" sz="2000" b="1" kern="100" dirty="0">
                <a:solidFill>
                  <a:srgbClr val="B77CC7"/>
                </a:solidFill>
                <a:effectLst/>
                <a:latin typeface="Aptos" panose="020B0004020202020204" pitchFamily="34" charset="0"/>
              </a:rPr>
              <a:t>Testing and Pre</a:t>
            </a:r>
            <a:r>
              <a:rPr lang="en-SG" altLang="zh-CN" sz="2000" b="1" kern="100" dirty="0">
                <a:solidFill>
                  <a:srgbClr val="B77CC7"/>
                </a:solidFill>
                <a:latin typeface="Aptos" panose="020B0004020202020204" pitchFamily="34" charset="0"/>
              </a:rPr>
              <a:t>sent Future Plans</a:t>
            </a:r>
            <a:endParaRPr lang="en-SG" altLang="zh-CN" sz="2000" b="1" kern="100" dirty="0">
              <a:solidFill>
                <a:srgbClr val="B77CC7"/>
              </a:solidFill>
              <a:effectLst/>
              <a:latin typeface="Aptos" panose="020B00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1000"/>
              </a:spcBef>
              <a:buFont typeface="Symbol" panose="05050102010706020507" pitchFamily="18" charset="2"/>
              <a:buChar char=""/>
            </a:pPr>
            <a:r>
              <a:rPr lang="en-US" altLang="zh-CN" sz="1600" kern="100" dirty="0">
                <a:effectLst/>
                <a:latin typeface="Aptos" panose="020B0004020202020204" pitchFamily="34" charset="0"/>
              </a:rPr>
              <a:t>Conduct internal testing and debugging.</a:t>
            </a:r>
          </a:p>
          <a:p>
            <a:pPr marL="342900" marR="0" lvl="0" indent="-342900">
              <a:lnSpc>
                <a:spcPct val="107000"/>
              </a:lnSpc>
              <a:spcBef>
                <a:spcPts val="1000"/>
              </a:spcBef>
              <a:buFont typeface="Symbol" panose="05050102010706020507" pitchFamily="18" charset="2"/>
              <a:buChar char=""/>
            </a:pPr>
            <a:r>
              <a:rPr lang="en-US" altLang="zh-CN" sz="1600" kern="100" dirty="0">
                <a:effectLst/>
                <a:latin typeface="Aptos" panose="020B0004020202020204" pitchFamily="34" charset="0"/>
              </a:rPr>
              <a:t>Present the progress and future plans</a:t>
            </a:r>
          </a:p>
        </p:txBody>
      </p:sp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26CCC521-E514-480E-A3F0-1FB90CDF2881}"/>
              </a:ext>
            </a:extLst>
          </p:cNvPr>
          <p:cNvSpPr/>
          <p:nvPr/>
        </p:nvSpPr>
        <p:spPr>
          <a:xfrm>
            <a:off x="204640" y="3251871"/>
            <a:ext cx="2685688" cy="678231"/>
          </a:xfrm>
          <a:prstGeom prst="homePlate">
            <a:avLst/>
          </a:prstGeom>
          <a:solidFill>
            <a:srgbClr val="FF9D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Day 1</a:t>
            </a:r>
            <a:endParaRPr lang="zh-CN" altLang="en-US" sz="2400" b="1" dirty="0"/>
          </a:p>
        </p:txBody>
      </p:sp>
      <p:sp>
        <p:nvSpPr>
          <p:cNvPr id="6" name="箭头: V 形 5">
            <a:extLst>
              <a:ext uri="{FF2B5EF4-FFF2-40B4-BE49-F238E27FC236}">
                <a16:creationId xmlns:a16="http://schemas.microsoft.com/office/drawing/2014/main" id="{4BC207F4-E428-15CB-90E9-966EFB143B1E}"/>
              </a:ext>
            </a:extLst>
          </p:cNvPr>
          <p:cNvSpPr/>
          <p:nvPr/>
        </p:nvSpPr>
        <p:spPr>
          <a:xfrm>
            <a:off x="2740594" y="3251871"/>
            <a:ext cx="3150085" cy="678231"/>
          </a:xfrm>
          <a:prstGeom prst="chevron">
            <a:avLst/>
          </a:prstGeom>
          <a:solidFill>
            <a:srgbClr val="FF7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Day 3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箭头: V 形 6">
            <a:extLst>
              <a:ext uri="{FF2B5EF4-FFF2-40B4-BE49-F238E27FC236}">
                <a16:creationId xmlns:a16="http://schemas.microsoft.com/office/drawing/2014/main" id="{62FE0DF9-B027-97EB-5605-AD6A1C7634F4}"/>
              </a:ext>
            </a:extLst>
          </p:cNvPr>
          <p:cNvSpPr/>
          <p:nvPr/>
        </p:nvSpPr>
        <p:spPr>
          <a:xfrm>
            <a:off x="5771576" y="3254899"/>
            <a:ext cx="3150085" cy="678231"/>
          </a:xfrm>
          <a:prstGeom prst="chevron">
            <a:avLst/>
          </a:prstGeom>
          <a:solidFill>
            <a:srgbClr val="FF54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Day 4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箭头: V 形 10">
            <a:extLst>
              <a:ext uri="{FF2B5EF4-FFF2-40B4-BE49-F238E27FC236}">
                <a16:creationId xmlns:a16="http://schemas.microsoft.com/office/drawing/2014/main" id="{52DA5837-A793-24A2-1FE7-513D7E1EBC0D}"/>
              </a:ext>
            </a:extLst>
          </p:cNvPr>
          <p:cNvSpPr/>
          <p:nvPr/>
        </p:nvSpPr>
        <p:spPr>
          <a:xfrm>
            <a:off x="8802558" y="3254899"/>
            <a:ext cx="3150085" cy="678231"/>
          </a:xfrm>
          <a:prstGeom prst="chevron">
            <a:avLst/>
          </a:prstGeom>
          <a:solidFill>
            <a:srgbClr val="B77C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Day 5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966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4A37E9-B414-92F6-DE7A-95672735F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6E808-5B49-466F-955B-AB2BC8169B4B}" type="slidenum">
              <a:rPr lang="en-SG" smtClean="0"/>
              <a:pPr/>
              <a:t>2</a:t>
            </a:fld>
            <a:endParaRPr lang="en-S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291CA1-B337-9739-E8BD-2402B2229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GitHub repo: VIDAR</a:t>
            </a:r>
            <a:r>
              <a:rPr lang="en-US" altLang="zh-SG" b="1" dirty="0"/>
              <a:t> </a:t>
            </a:r>
            <a:r>
              <a:rPr lang="en-US" altLang="zh-SG" b="1" i="1" dirty="0"/>
              <a:t>(pronounced as /ˈviː.</a:t>
            </a:r>
            <a:r>
              <a:rPr lang="en-US" altLang="zh-SG" b="1" i="1" dirty="0" err="1"/>
              <a:t>dɑːr</a:t>
            </a:r>
            <a:r>
              <a:rPr lang="en-US" altLang="zh-SG" b="1" i="1" dirty="0"/>
              <a:t>/)</a:t>
            </a:r>
            <a:endParaRPr lang="en-SG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1DDB84-226C-D591-6365-8AD5BCF92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51" y="2194048"/>
            <a:ext cx="6020728" cy="388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98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8EB84E-A2F6-BC3B-F292-92146439D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6E808-5B49-466F-955B-AB2BC8169B4B}" type="slidenum">
              <a:rPr lang="en-SG" smtClean="0"/>
              <a:pPr/>
              <a:t>3</a:t>
            </a:fld>
            <a:endParaRPr lang="en-S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E0330F-C10E-A931-61C9-13F74DEA2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Deliverables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3E6F3B-7630-9AC7-4CD8-2B36D4FDF616}"/>
              </a:ext>
            </a:extLst>
          </p:cNvPr>
          <p:cNvSpPr txBox="1"/>
          <p:nvPr/>
        </p:nvSpPr>
        <p:spPr>
          <a:xfrm>
            <a:off x="353008" y="578630"/>
            <a:ext cx="109776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ptos" panose="020B0004020202020204" pitchFamily="34" charset="0"/>
              </a:rPr>
              <a:t>Interactive widgets </a:t>
            </a:r>
            <a:r>
              <a:rPr lang="en-US" sz="2400" dirty="0">
                <a:latin typeface="Aptos" panose="020B0004020202020204" pitchFamily="34" charset="0"/>
              </a:rPr>
              <a:t>which can be called from Jupyter notebook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Publish </a:t>
            </a:r>
            <a:r>
              <a:rPr lang="en-US" sz="2400" b="1" dirty="0">
                <a:latin typeface="Aptos" panose="020B0004020202020204" pitchFamily="34" charset="0"/>
              </a:rPr>
              <a:t>application or dashboard </a:t>
            </a:r>
            <a:r>
              <a:rPr lang="en-US" sz="2400" dirty="0">
                <a:latin typeface="Aptos" panose="020B0004020202020204" pitchFamily="34" charset="0"/>
              </a:rPr>
              <a:t>which is specifically designed for different fields (maybe build from Bokeh)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ptos" panose="020B0004020202020204" pitchFamily="34" charset="0"/>
              </a:rPr>
              <a:t>Tutorial resources </a:t>
            </a:r>
            <a:r>
              <a:rPr lang="en-US" sz="2400" dirty="0">
                <a:latin typeface="Aptos" panose="020B0004020202020204" pitchFamily="34" charset="0"/>
              </a:rPr>
              <a:t>on dimension reduction techniques (t-SNE, UMAP, FR)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B9A26B0-C705-7821-B100-98368921F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54" y="2367534"/>
            <a:ext cx="579628" cy="5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503D047-01E5-ED46-63F8-2A7D43F676A5}"/>
              </a:ext>
            </a:extLst>
          </p:cNvPr>
          <p:cNvSpPr txBox="1"/>
          <p:nvPr/>
        </p:nvSpPr>
        <p:spPr>
          <a:xfrm>
            <a:off x="1555680" y="2367534"/>
            <a:ext cx="18409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Aptos" panose="020B0004020202020204" pitchFamily="34" charset="0"/>
              </a:rPr>
              <a:t> </a:t>
            </a:r>
            <a:r>
              <a:rPr lang="en-US" altLang="zh-CN" sz="2800" dirty="0">
                <a:latin typeface="Aptos" panose="020B0004020202020204" pitchFamily="34" charset="0"/>
              </a:rPr>
              <a:t>Matplotlib</a:t>
            </a:r>
            <a:endParaRPr lang="zh-CN" altLang="en-US" sz="2800" dirty="0">
              <a:latin typeface="Aptos" panose="020B0004020202020204" pitchFamily="34" charset="0"/>
            </a:endParaRPr>
          </a:p>
        </p:txBody>
      </p:sp>
      <p:pic>
        <p:nvPicPr>
          <p:cNvPr id="1032" name="Picture 8" descr="Bokeh Logo | SVG | Real Company | Alphabet, Letter O Logo">
            <a:extLst>
              <a:ext uri="{FF2B5EF4-FFF2-40B4-BE49-F238E27FC236}">
                <a16:creationId xmlns:a16="http://schemas.microsoft.com/office/drawing/2014/main" id="{B1995A41-E0DB-AFC8-F4C0-7D1FD8EFBD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5" t="23312" r="22069" b="21236"/>
          <a:stretch/>
        </p:blipFill>
        <p:spPr bwMode="auto">
          <a:xfrm>
            <a:off x="849755" y="3151035"/>
            <a:ext cx="579628" cy="58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8C1EBC3-A998-68E1-701F-E94E187B76F2}"/>
              </a:ext>
            </a:extLst>
          </p:cNvPr>
          <p:cNvSpPr txBox="1"/>
          <p:nvPr/>
        </p:nvSpPr>
        <p:spPr>
          <a:xfrm>
            <a:off x="1555680" y="3151035"/>
            <a:ext cx="18409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Aptos" panose="020B0004020202020204" pitchFamily="34" charset="0"/>
              </a:rPr>
              <a:t> </a:t>
            </a:r>
            <a:r>
              <a:rPr lang="en-US" altLang="zh-CN" sz="2800" dirty="0">
                <a:latin typeface="Aptos" panose="020B0004020202020204" pitchFamily="34" charset="0"/>
              </a:rPr>
              <a:t>Bokeh</a:t>
            </a:r>
            <a:endParaRPr lang="zh-CN" altLang="en-US" sz="2800" dirty="0">
              <a:latin typeface="Aptos" panose="020B0004020202020204" pitchFamily="34" charset="0"/>
            </a:endParaRP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FF269E21-216F-AA73-0D7F-FB4A1F7F8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79" y="3998423"/>
            <a:ext cx="739978" cy="39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B3754CB-0D86-A77E-4DD7-D91F86AA8998}"/>
              </a:ext>
            </a:extLst>
          </p:cNvPr>
          <p:cNvSpPr txBox="1"/>
          <p:nvPr/>
        </p:nvSpPr>
        <p:spPr>
          <a:xfrm>
            <a:off x="1555679" y="3960291"/>
            <a:ext cx="20649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Aptos" panose="020B0004020202020204" pitchFamily="34" charset="0"/>
              </a:rPr>
              <a:t> </a:t>
            </a:r>
            <a:r>
              <a:rPr lang="en-US" altLang="zh-CN" sz="2800" dirty="0">
                <a:latin typeface="Aptos" panose="020B0004020202020204" pitchFamily="34" charset="0"/>
              </a:rPr>
              <a:t>scikit-learn</a:t>
            </a:r>
            <a:endParaRPr lang="zh-CN" altLang="en-US" sz="2800" dirty="0">
              <a:latin typeface="Aptos" panose="020B0004020202020204" pitchFamily="34" charset="0"/>
            </a:endParaRPr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A1595D15-A184-26BE-3B34-97FAE09AA5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3" t="14321" r="64338" b="13980"/>
          <a:stretch/>
        </p:blipFill>
        <p:spPr bwMode="auto">
          <a:xfrm>
            <a:off x="849754" y="4654231"/>
            <a:ext cx="579628" cy="61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E758AC0-C291-CDF4-D287-C80BA500F2CF}"/>
              </a:ext>
            </a:extLst>
          </p:cNvPr>
          <p:cNvSpPr txBox="1"/>
          <p:nvPr/>
        </p:nvSpPr>
        <p:spPr>
          <a:xfrm>
            <a:off x="1561399" y="4701752"/>
            <a:ext cx="18409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Aptos" panose="020B0004020202020204" pitchFamily="34" charset="0"/>
              </a:rPr>
              <a:t> </a:t>
            </a:r>
            <a:r>
              <a:rPr lang="en-US" altLang="zh-CN" sz="2800" dirty="0">
                <a:latin typeface="Aptos" panose="020B0004020202020204" pitchFamily="34" charset="0"/>
              </a:rPr>
              <a:t>NumPy</a:t>
            </a:r>
            <a:endParaRPr lang="zh-CN" altLang="en-US" sz="2800" dirty="0">
              <a:latin typeface="Aptos" panose="020B0004020202020204" pitchFamily="34" charset="0"/>
            </a:endParaRPr>
          </a:p>
        </p:txBody>
      </p:sp>
      <p:pic>
        <p:nvPicPr>
          <p:cNvPr id="1042" name="Picture 18" descr="scikit-image: Image processing in Python — scikit-image">
            <a:extLst>
              <a:ext uri="{FF2B5EF4-FFF2-40B4-BE49-F238E27FC236}">
                <a16:creationId xmlns:a16="http://schemas.microsoft.com/office/drawing/2014/main" id="{0EE4C3D2-2292-C62D-E1AD-B02B9B3C97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35"/>
          <a:stretch/>
        </p:blipFill>
        <p:spPr bwMode="auto">
          <a:xfrm>
            <a:off x="849755" y="5529986"/>
            <a:ext cx="579627" cy="57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07FD5C1-37C1-39E4-5A52-F631C0E595C2}"/>
              </a:ext>
            </a:extLst>
          </p:cNvPr>
          <p:cNvSpPr txBox="1"/>
          <p:nvPr/>
        </p:nvSpPr>
        <p:spPr>
          <a:xfrm>
            <a:off x="1555679" y="5514822"/>
            <a:ext cx="21618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Aptos" panose="020B0004020202020204" pitchFamily="34" charset="0"/>
              </a:rPr>
              <a:t> </a:t>
            </a:r>
            <a:r>
              <a:rPr lang="en-US" altLang="zh-CN" sz="2800" dirty="0">
                <a:latin typeface="Aptos" panose="020B0004020202020204" pitchFamily="34" charset="0"/>
              </a:rPr>
              <a:t>scikit-image</a:t>
            </a:r>
            <a:endParaRPr lang="zh-CN" altLang="en-US" sz="2800" dirty="0">
              <a:latin typeface="Aptos" panose="020B0004020202020204" pitchFamily="34" charset="0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79F1584F-1786-C2CD-FBEF-9B2786611F81}"/>
              </a:ext>
            </a:extLst>
          </p:cNvPr>
          <p:cNvSpPr/>
          <p:nvPr/>
        </p:nvSpPr>
        <p:spPr>
          <a:xfrm>
            <a:off x="502000" y="2145142"/>
            <a:ext cx="3421431" cy="4087550"/>
          </a:xfrm>
          <a:prstGeom prst="roundRect">
            <a:avLst>
              <a:gd name="adj" fmla="val 3144"/>
            </a:avLst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44" name="Picture 20" descr="Color picker Generic Outline Color icon">
            <a:extLst>
              <a:ext uri="{FF2B5EF4-FFF2-40B4-BE49-F238E27FC236}">
                <a16:creationId xmlns:a16="http://schemas.microsoft.com/office/drawing/2014/main" id="{AEBCEB17-F527-5ED6-5D1E-9C6C7AE53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734" y="2443694"/>
            <a:ext cx="579600" cy="5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E04FAB3-5608-64A9-ABC4-BA10162A33E2}"/>
              </a:ext>
            </a:extLst>
          </p:cNvPr>
          <p:cNvSpPr txBox="1"/>
          <p:nvPr/>
        </p:nvSpPr>
        <p:spPr>
          <a:xfrm>
            <a:off x="7788088" y="2471884"/>
            <a:ext cx="18409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Aptos" panose="020B0004020202020204" pitchFamily="34" charset="0"/>
              </a:rPr>
              <a:t> </a:t>
            </a:r>
            <a:r>
              <a:rPr lang="en-US" altLang="zh-CN" sz="2800" dirty="0">
                <a:latin typeface="Aptos" panose="020B0004020202020204" pitchFamily="34" charset="0"/>
              </a:rPr>
              <a:t>Colors</a:t>
            </a:r>
            <a:endParaRPr lang="zh-CN" altLang="en-US" sz="2800" dirty="0">
              <a:latin typeface="Aptos" panose="020B0004020202020204" pitchFamily="34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9F1758A-3E93-69AD-AE3F-F7418FA0D8F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07" t="34491" r="29235" b="30495"/>
          <a:stretch/>
        </p:blipFill>
        <p:spPr>
          <a:xfrm>
            <a:off x="7136734" y="3225135"/>
            <a:ext cx="579600" cy="64104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4BA6E1C-CB0D-1176-CAE2-565B140BDFA7}"/>
              </a:ext>
            </a:extLst>
          </p:cNvPr>
          <p:cNvSpPr txBox="1"/>
          <p:nvPr/>
        </p:nvSpPr>
        <p:spPr>
          <a:xfrm>
            <a:off x="7788088" y="3342958"/>
            <a:ext cx="18409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Aptos" panose="020B0004020202020204" pitchFamily="34" charset="0"/>
              </a:rPr>
              <a:t> </a:t>
            </a:r>
            <a:r>
              <a:rPr lang="en-US" altLang="zh-CN" sz="2800" dirty="0">
                <a:latin typeface="Aptos" panose="020B0004020202020204" pitchFamily="34" charset="0"/>
              </a:rPr>
              <a:t>Clustering</a:t>
            </a:r>
            <a:endParaRPr lang="zh-CN" altLang="en-US" sz="2800" dirty="0">
              <a:latin typeface="Aptos" panose="020B00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B548324-C60C-BC62-F481-7F47926A9D61}"/>
              </a:ext>
            </a:extLst>
          </p:cNvPr>
          <p:cNvSpPr txBox="1"/>
          <p:nvPr/>
        </p:nvSpPr>
        <p:spPr>
          <a:xfrm>
            <a:off x="7753733" y="4292332"/>
            <a:ext cx="42179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Aptos" panose="020B0004020202020204" pitchFamily="34" charset="0"/>
              </a:rPr>
              <a:t> </a:t>
            </a:r>
            <a:r>
              <a:rPr lang="en-US" altLang="zh-CN" sz="2800" dirty="0">
                <a:latin typeface="Aptos" panose="020B0004020202020204" pitchFamily="34" charset="0"/>
              </a:rPr>
              <a:t>Dimension reduction*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F4538FF-A7B7-04B5-200C-B94D597FEC24}"/>
              </a:ext>
            </a:extLst>
          </p:cNvPr>
          <p:cNvSpPr txBox="1"/>
          <p:nvPr/>
        </p:nvSpPr>
        <p:spPr>
          <a:xfrm>
            <a:off x="7753734" y="5232551"/>
            <a:ext cx="38839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Aptos" panose="020B0004020202020204" pitchFamily="34" charset="0"/>
              </a:rPr>
              <a:t> Interactive * 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5B2429F8-28F5-91A2-EEF1-8B6D479DA9CD}"/>
              </a:ext>
            </a:extLst>
          </p:cNvPr>
          <p:cNvSpPr/>
          <p:nvPr/>
        </p:nvSpPr>
        <p:spPr>
          <a:xfrm>
            <a:off x="6891616" y="2189748"/>
            <a:ext cx="5042669" cy="3672393"/>
          </a:xfrm>
          <a:prstGeom prst="roundRect">
            <a:avLst>
              <a:gd name="adj" fmla="val 3144"/>
            </a:avLst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385DAF1B-450A-791E-93FD-A1A1EAF7FC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279" y="3517888"/>
            <a:ext cx="1447565" cy="1817470"/>
          </a:xfrm>
          <a:prstGeom prst="rect">
            <a:avLst/>
          </a:prstGeom>
        </p:spPr>
      </p:pic>
      <p:sp>
        <p:nvSpPr>
          <p:cNvPr id="24" name="左大括号 23">
            <a:extLst>
              <a:ext uri="{FF2B5EF4-FFF2-40B4-BE49-F238E27FC236}">
                <a16:creationId xmlns:a16="http://schemas.microsoft.com/office/drawing/2014/main" id="{8746F97C-C5A9-3B60-CB69-2651ACC62B8E}"/>
              </a:ext>
            </a:extLst>
          </p:cNvPr>
          <p:cNvSpPr/>
          <p:nvPr/>
        </p:nvSpPr>
        <p:spPr>
          <a:xfrm flipH="1">
            <a:off x="4049115" y="2352720"/>
            <a:ext cx="726421" cy="3672393"/>
          </a:xfrm>
          <a:prstGeom prst="leftBrace">
            <a:avLst>
              <a:gd name="adj1" fmla="val 30547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左大括号 24">
            <a:extLst>
              <a:ext uri="{FF2B5EF4-FFF2-40B4-BE49-F238E27FC236}">
                <a16:creationId xmlns:a16="http://schemas.microsoft.com/office/drawing/2014/main" id="{B691E28C-A3D4-4618-F1A3-F02E3CB11979}"/>
              </a:ext>
            </a:extLst>
          </p:cNvPr>
          <p:cNvSpPr/>
          <p:nvPr/>
        </p:nvSpPr>
        <p:spPr>
          <a:xfrm>
            <a:off x="6038937" y="2367535"/>
            <a:ext cx="744071" cy="3255410"/>
          </a:xfrm>
          <a:prstGeom prst="leftBrace">
            <a:avLst>
              <a:gd name="adj1" fmla="val 30547"/>
              <a:gd name="adj2" fmla="val 55395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46" name="Picture 22" descr="Creative Idea icon PNG and SVG Vector Free Download">
            <a:extLst>
              <a:ext uri="{FF2B5EF4-FFF2-40B4-BE49-F238E27FC236}">
                <a16:creationId xmlns:a16="http://schemas.microsoft.com/office/drawing/2014/main" id="{361F7DD2-3BAE-54F6-E878-7648874D6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254" y="703565"/>
            <a:ext cx="1005032" cy="107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4B0C409-EA8C-2CBB-D8ED-266E51483FF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5" t="21121" r="22155" b="25329"/>
          <a:stretch/>
        </p:blipFill>
        <p:spPr>
          <a:xfrm>
            <a:off x="7136734" y="5154318"/>
            <a:ext cx="579600" cy="622114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1F6BF07A-D1D3-A17E-52FB-7C56B6E0D8D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26" t="17395" r="47465" b="50000"/>
          <a:stretch/>
        </p:blipFill>
        <p:spPr>
          <a:xfrm>
            <a:off x="7084980" y="4121827"/>
            <a:ext cx="631354" cy="90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536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F05FCC-9352-6BE6-CA78-B6897F754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6E808-5B49-466F-955B-AB2BC8169B4B}" type="slidenum">
              <a:rPr lang="en-SG" smtClean="0"/>
              <a:pPr/>
              <a:t>4</a:t>
            </a:fld>
            <a:endParaRPr lang="en-S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EAF981-2C58-9EFF-B643-A01D6D0AC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 dirty="0"/>
              <a:t>Demo</a:t>
            </a:r>
            <a:endParaRPr lang="zh-SG" altLang="en-US" dirty="0"/>
          </a:p>
        </p:txBody>
      </p:sp>
    </p:spTree>
    <p:extLst>
      <p:ext uri="{BB962C8B-B14F-4D97-AF65-F5344CB8AC3E}">
        <p14:creationId xmlns:p14="http://schemas.microsoft.com/office/powerpoint/2010/main" val="1006399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F05FCC-9352-6BE6-CA78-B6897F754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6E808-5B49-466F-955B-AB2BC8169B4B}" type="slidenum">
              <a:rPr lang="en-SG" smtClean="0"/>
              <a:pPr/>
              <a:t>5</a:t>
            </a:fld>
            <a:endParaRPr lang="en-S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EAF981-2C58-9EFF-B643-A01D6D0AC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 dirty="0"/>
              <a:t>Demo</a:t>
            </a:r>
            <a:endParaRPr lang="zh-SG" altLang="en-US" dirty="0"/>
          </a:p>
        </p:txBody>
      </p:sp>
    </p:spTree>
    <p:extLst>
      <p:ext uri="{BB962C8B-B14F-4D97-AF65-F5344CB8AC3E}">
        <p14:creationId xmlns:p14="http://schemas.microsoft.com/office/powerpoint/2010/main" val="2013295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F05FCC-9352-6BE6-CA78-B6897F754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6E808-5B49-466F-955B-AB2BC8169B4B}" type="slidenum">
              <a:rPr lang="en-SG" smtClean="0"/>
              <a:pPr/>
              <a:t>6</a:t>
            </a:fld>
            <a:endParaRPr lang="en-S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EAF981-2C58-9EFF-B643-A01D6D0AC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 dirty="0"/>
              <a:t>Demo</a:t>
            </a:r>
            <a:endParaRPr lang="zh-SG" altLang="en-US" dirty="0"/>
          </a:p>
        </p:txBody>
      </p:sp>
    </p:spTree>
    <p:extLst>
      <p:ext uri="{BB962C8B-B14F-4D97-AF65-F5344CB8AC3E}">
        <p14:creationId xmlns:p14="http://schemas.microsoft.com/office/powerpoint/2010/main" val="3221214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933A037-CE13-95F9-2CF5-8585B6DC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6E808-5B49-466F-955B-AB2BC8169B4B}" type="slidenum">
              <a:rPr lang="en-SG" smtClean="0"/>
              <a:pPr/>
              <a:t>7</a:t>
            </a:fld>
            <a:endParaRPr lang="en-SG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3014FBD-4C9F-5179-496F-04AA43D29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 Plan: Remote working phase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16F9ACE-A911-443C-045F-EC30735E9544}"/>
              </a:ext>
            </a:extLst>
          </p:cNvPr>
          <p:cNvSpPr/>
          <p:nvPr/>
        </p:nvSpPr>
        <p:spPr>
          <a:xfrm>
            <a:off x="0" y="546318"/>
            <a:ext cx="1190065" cy="162000"/>
          </a:xfrm>
          <a:prstGeom prst="rect">
            <a:avLst/>
          </a:prstGeom>
          <a:solidFill>
            <a:srgbClr val="DB3A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2C26301-BBB4-4CCF-2E2D-8ABC52FBBE56}"/>
              </a:ext>
            </a:extLst>
          </p:cNvPr>
          <p:cNvSpPr/>
          <p:nvPr/>
        </p:nvSpPr>
        <p:spPr>
          <a:xfrm>
            <a:off x="11001935" y="5829505"/>
            <a:ext cx="1190065" cy="169200"/>
          </a:xfrm>
          <a:prstGeom prst="rect">
            <a:avLst/>
          </a:prstGeom>
          <a:solidFill>
            <a:srgbClr val="28C0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33D33F5-5C0F-A330-85BB-A7219111504B}"/>
              </a:ext>
            </a:extLst>
          </p:cNvPr>
          <p:cNvSpPr txBox="1"/>
          <p:nvPr/>
        </p:nvSpPr>
        <p:spPr>
          <a:xfrm>
            <a:off x="7782513" y="524527"/>
            <a:ext cx="4424081" cy="2565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altLang="zh-CN" sz="2000" b="1" kern="100" dirty="0">
                <a:solidFill>
                  <a:srgbClr val="DB3A64"/>
                </a:solidFill>
                <a:effectLst/>
                <a:latin typeface="Aptos" panose="020B0004020202020204" pitchFamily="34" charset="0"/>
              </a:rPr>
              <a:t>Feature Development     </a:t>
            </a:r>
            <a:r>
              <a:rPr lang="en-SG" altLang="zh-CN" sz="2000" b="0" kern="100" dirty="0">
                <a:solidFill>
                  <a:srgbClr val="DB3A64"/>
                </a:solidFill>
                <a:effectLst/>
                <a:latin typeface="Aptos" panose="020B0004020202020204" pitchFamily="34" charset="0"/>
              </a:rPr>
              <a:t>Month 1-2 </a:t>
            </a:r>
            <a:endParaRPr lang="en-US" altLang="zh-CN" sz="2000" b="0" kern="100" dirty="0">
              <a:solidFill>
                <a:srgbClr val="DB3A64"/>
              </a:solidFill>
              <a:effectLst/>
              <a:latin typeface="Aptos" panose="020B00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1200"/>
              </a:spcBef>
              <a:buClr>
                <a:srgbClr val="DB3A64"/>
              </a:buClr>
              <a:buFont typeface="Symbol" panose="05050102010706020507" pitchFamily="18" charset="2"/>
              <a:buChar char=""/>
            </a:pPr>
            <a:r>
              <a:rPr lang="en-SG" altLang="zh-CN" sz="1600" b="0" kern="100" dirty="0">
                <a:effectLst/>
                <a:latin typeface="Aptos" panose="020B0004020202020204" pitchFamily="34" charset="0"/>
              </a:rPr>
              <a:t>Teams work on developing additional features and improving user interface. (Each fellow can develop a specific app that will work effectively in their fields.) </a:t>
            </a:r>
          </a:p>
          <a:p>
            <a:pPr marL="342900" marR="0" lvl="0" indent="-34290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rgbClr val="DB3A64"/>
              </a:buClr>
              <a:buFont typeface="Symbol" panose="05050102010706020507" pitchFamily="18" charset="2"/>
              <a:buChar char=""/>
            </a:pPr>
            <a:r>
              <a:rPr lang="en-SG" altLang="zh-CN" sz="1600" b="0" kern="100" dirty="0">
                <a:effectLst/>
                <a:latin typeface="Aptos" panose="020B0004020202020204" pitchFamily="34" charset="0"/>
              </a:rPr>
              <a:t>Emphasis on creating comprehensive documentation and tutorials.</a:t>
            </a:r>
            <a:endParaRPr lang="en-SG" altLang="zh-CN" sz="1600" b="0" kern="1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n-SG" altLang="zh-CN" sz="1800" b="0" kern="100" dirty="0">
              <a:effectLst/>
              <a:latin typeface="Aptos" panose="020B0004020202020204" pitchFamily="34" charset="0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B840AB9-7C2C-D03E-CEBF-0B8E0EAB645E}"/>
              </a:ext>
            </a:extLst>
          </p:cNvPr>
          <p:cNvCxnSpPr>
            <a:cxnSpLocks/>
          </p:cNvCxnSpPr>
          <p:nvPr/>
        </p:nvCxnSpPr>
        <p:spPr>
          <a:xfrm>
            <a:off x="10512265" y="583134"/>
            <a:ext cx="0" cy="282390"/>
          </a:xfrm>
          <a:prstGeom prst="line">
            <a:avLst/>
          </a:prstGeom>
          <a:ln w="19050">
            <a:solidFill>
              <a:srgbClr val="DB3A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396B127F-8A5A-CA68-8DB4-0D81B39D8210}"/>
              </a:ext>
            </a:extLst>
          </p:cNvPr>
          <p:cNvSpPr txBox="1"/>
          <p:nvPr/>
        </p:nvSpPr>
        <p:spPr>
          <a:xfrm>
            <a:off x="80683" y="1680545"/>
            <a:ext cx="4498040" cy="1752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kern="100" dirty="0">
                <a:solidFill>
                  <a:srgbClr val="F18D2D"/>
                </a:solidFill>
                <a:effectLst/>
                <a:latin typeface="Aptos" panose="020B0004020202020204" pitchFamily="34" charset="0"/>
              </a:rPr>
              <a:t>Beta Testing </a:t>
            </a:r>
            <a:r>
              <a:rPr lang="en-US" altLang="zh-CN" sz="2000" b="1" kern="100" dirty="0">
                <a:solidFill>
                  <a:srgbClr val="F18D2D"/>
                </a:solidFill>
                <a:latin typeface="Aptos" panose="020B0004020202020204" pitchFamily="34" charset="0"/>
              </a:rPr>
              <a:t>&amp; </a:t>
            </a:r>
            <a:r>
              <a:rPr lang="en-US" altLang="zh-CN" sz="2000" b="1" kern="100" dirty="0">
                <a:solidFill>
                  <a:srgbClr val="F18D2D"/>
                </a:solidFill>
                <a:effectLst/>
                <a:latin typeface="Aptos" panose="020B0004020202020204" pitchFamily="34" charset="0"/>
              </a:rPr>
              <a:t>Feedback</a:t>
            </a:r>
            <a:r>
              <a:rPr lang="en-SG" altLang="zh-CN" sz="2000" b="1" kern="100" dirty="0">
                <a:solidFill>
                  <a:srgbClr val="F18D2D"/>
                </a:solidFill>
                <a:latin typeface="Aptos" panose="020B0004020202020204" pitchFamily="34" charset="0"/>
              </a:rPr>
              <a:t>     </a:t>
            </a:r>
            <a:r>
              <a:rPr lang="en-SG" altLang="zh-CN" sz="2000" b="0" kern="100" dirty="0">
                <a:solidFill>
                  <a:srgbClr val="F18D2D"/>
                </a:solidFill>
                <a:effectLst/>
                <a:latin typeface="Aptos" panose="020B0004020202020204" pitchFamily="34" charset="0"/>
              </a:rPr>
              <a:t>Month 3</a:t>
            </a:r>
            <a:r>
              <a:rPr lang="en-US" altLang="zh-CN" sz="2000" b="0" kern="100" dirty="0">
                <a:solidFill>
                  <a:srgbClr val="F18D2D"/>
                </a:solidFill>
                <a:effectLst/>
                <a:latin typeface="Aptos" panose="020B0004020202020204" pitchFamily="34" charset="0"/>
              </a:rPr>
              <a:t>-4</a:t>
            </a:r>
            <a:r>
              <a:rPr lang="en-SG" altLang="zh-CN" sz="2000" b="0" kern="100" dirty="0">
                <a:solidFill>
                  <a:srgbClr val="F18D2D"/>
                </a:solidFill>
                <a:effectLst/>
                <a:latin typeface="Aptos" panose="020B0004020202020204" pitchFamily="34" charset="0"/>
              </a:rPr>
              <a:t> </a:t>
            </a:r>
            <a:endParaRPr lang="en-US" altLang="zh-CN" sz="2000" b="0" kern="100" dirty="0">
              <a:solidFill>
                <a:srgbClr val="F18D2D"/>
              </a:solidFill>
              <a:effectLst/>
              <a:latin typeface="Aptos" panose="020B00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1200"/>
              </a:spcBef>
              <a:buClr>
                <a:srgbClr val="F18D2D"/>
              </a:buClr>
              <a:buFont typeface="Symbol" panose="05050102010706020507" pitchFamily="18" charset="2"/>
              <a:buChar char=""/>
            </a:pPr>
            <a:r>
              <a:rPr lang="en-US" altLang="zh-CN" sz="1600" b="0" kern="100" dirty="0">
                <a:effectLst/>
                <a:latin typeface="Aptos" panose="020B0004020202020204" pitchFamily="34" charset="0"/>
              </a:rPr>
              <a:t>Release a beta version to a small group of end-users.</a:t>
            </a:r>
          </a:p>
          <a:p>
            <a:pPr marL="342900" marR="0" lvl="0" indent="-342900">
              <a:lnSpc>
                <a:spcPct val="107000"/>
              </a:lnSpc>
              <a:spcBef>
                <a:spcPts val="1200"/>
              </a:spcBef>
              <a:buClr>
                <a:srgbClr val="F18D2D"/>
              </a:buClr>
              <a:buFont typeface="Symbol" panose="05050102010706020507" pitchFamily="18" charset="2"/>
              <a:buChar char=""/>
            </a:pPr>
            <a:r>
              <a:rPr lang="en-US" altLang="zh-CN" sz="1600" b="0" kern="100" dirty="0">
                <a:effectLst/>
                <a:latin typeface="Aptos" panose="020B0004020202020204" pitchFamily="34" charset="0"/>
              </a:rPr>
              <a:t>Collect and incorporate user feedback for improvements.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B9803E4B-D733-24B6-2313-2CA3016D876C}"/>
              </a:ext>
            </a:extLst>
          </p:cNvPr>
          <p:cNvCxnSpPr>
            <a:cxnSpLocks/>
          </p:cNvCxnSpPr>
          <p:nvPr/>
        </p:nvCxnSpPr>
        <p:spPr>
          <a:xfrm>
            <a:off x="3097306" y="1745876"/>
            <a:ext cx="0" cy="282390"/>
          </a:xfrm>
          <a:prstGeom prst="line">
            <a:avLst/>
          </a:prstGeom>
          <a:ln w="19050">
            <a:solidFill>
              <a:srgbClr val="F18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E5E38B05-B5E3-C347-CAFC-1124778FA441}"/>
              </a:ext>
            </a:extLst>
          </p:cNvPr>
          <p:cNvSpPr txBox="1"/>
          <p:nvPr/>
        </p:nvSpPr>
        <p:spPr>
          <a:xfrm>
            <a:off x="7782514" y="3006654"/>
            <a:ext cx="4409486" cy="1752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altLang="zh-CN" sz="2000" b="1" kern="100" dirty="0">
                <a:solidFill>
                  <a:srgbClr val="F0B31D"/>
                </a:solidFill>
                <a:effectLst/>
                <a:latin typeface="Aptos" panose="020B0004020202020204" pitchFamily="34" charset="0"/>
              </a:rPr>
              <a:t>Final Development Sprint     </a:t>
            </a:r>
            <a:r>
              <a:rPr lang="en-SG" altLang="zh-CN" sz="2000" b="0" kern="100" dirty="0">
                <a:solidFill>
                  <a:srgbClr val="F0B31D"/>
                </a:solidFill>
                <a:effectLst/>
                <a:latin typeface="Aptos" panose="020B0004020202020204" pitchFamily="34" charset="0"/>
              </a:rPr>
              <a:t>Month 5</a:t>
            </a:r>
            <a:endParaRPr lang="en-US" altLang="zh-CN" sz="2000" b="0" kern="100" dirty="0">
              <a:solidFill>
                <a:srgbClr val="F0B31D"/>
              </a:solidFill>
              <a:effectLst/>
              <a:latin typeface="Aptos" panose="020B00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1200"/>
              </a:spcBef>
              <a:buClr>
                <a:srgbClr val="F0B31D"/>
              </a:buClr>
              <a:buFont typeface="Symbol" panose="05050102010706020507" pitchFamily="18" charset="2"/>
              <a:buChar char=""/>
            </a:pPr>
            <a:r>
              <a:rPr lang="en-US" altLang="zh-CN" sz="1600" b="0" kern="100" dirty="0">
                <a:effectLst/>
                <a:latin typeface="Aptos" panose="020B0004020202020204" pitchFamily="34" charset="0"/>
              </a:rPr>
              <a:t>Address any remaining issues, finalize features, and polish the user interface.</a:t>
            </a:r>
          </a:p>
          <a:p>
            <a:pPr marL="342900" marR="0" lvl="0" indent="-342900">
              <a:lnSpc>
                <a:spcPct val="107000"/>
              </a:lnSpc>
              <a:spcBef>
                <a:spcPts val="1200"/>
              </a:spcBef>
              <a:buClr>
                <a:srgbClr val="F0B31D"/>
              </a:buClr>
              <a:buFont typeface="Symbol" panose="05050102010706020507" pitchFamily="18" charset="2"/>
              <a:buChar char=""/>
            </a:pPr>
            <a:r>
              <a:rPr lang="en-US" altLang="zh-CN" sz="1600" b="0" kern="100" dirty="0">
                <a:effectLst/>
                <a:latin typeface="Aptos" panose="020B0004020202020204" pitchFamily="34" charset="0"/>
              </a:rPr>
              <a:t>Enhance documentation based on beta testing experience.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68E079A5-B91B-EE26-21AE-7A87291AF268}"/>
              </a:ext>
            </a:extLst>
          </p:cNvPr>
          <p:cNvCxnSpPr>
            <a:cxnSpLocks/>
          </p:cNvCxnSpPr>
          <p:nvPr/>
        </p:nvCxnSpPr>
        <p:spPr>
          <a:xfrm>
            <a:off x="10940330" y="3074539"/>
            <a:ext cx="0" cy="282390"/>
          </a:xfrm>
          <a:prstGeom prst="line">
            <a:avLst/>
          </a:prstGeom>
          <a:ln w="19050">
            <a:solidFill>
              <a:srgbClr val="F0B3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13E8F5CA-26E0-2B28-A32A-E44A828F86C7}"/>
              </a:ext>
            </a:extLst>
          </p:cNvPr>
          <p:cNvSpPr txBox="1"/>
          <p:nvPr/>
        </p:nvSpPr>
        <p:spPr>
          <a:xfrm>
            <a:off x="80681" y="3965905"/>
            <a:ext cx="4498041" cy="2697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kern="100" dirty="0">
                <a:solidFill>
                  <a:srgbClr val="28C0CB"/>
                </a:solidFill>
                <a:effectLst/>
                <a:latin typeface="Aptos" panose="020B0004020202020204" pitchFamily="34" charset="0"/>
              </a:rPr>
              <a:t>Release and Dissemination     </a:t>
            </a:r>
            <a:r>
              <a:rPr lang="en-SG" altLang="zh-CN" sz="2000" b="0" kern="100" dirty="0">
                <a:solidFill>
                  <a:srgbClr val="28C0CB"/>
                </a:solidFill>
                <a:effectLst/>
                <a:latin typeface="Aptos" panose="020B0004020202020204" pitchFamily="34" charset="0"/>
              </a:rPr>
              <a:t>Month 6</a:t>
            </a:r>
            <a:endParaRPr lang="en-US" altLang="zh-CN" sz="2000" b="0" kern="100" dirty="0">
              <a:solidFill>
                <a:srgbClr val="28C0CB"/>
              </a:solidFill>
              <a:effectLst/>
              <a:latin typeface="Aptos" panose="020B00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1200"/>
              </a:spcBef>
              <a:buClr>
                <a:srgbClr val="28C0CB"/>
              </a:buClr>
              <a:buFont typeface="Symbol" panose="05050102010706020507" pitchFamily="18" charset="2"/>
              <a:buChar char=""/>
            </a:pPr>
            <a:r>
              <a:rPr lang="en-US" altLang="zh-CN" sz="1600" b="0" kern="100" dirty="0">
                <a:effectLst/>
                <a:latin typeface="Aptos" panose="020B0004020202020204" pitchFamily="34" charset="0"/>
              </a:rPr>
              <a:t>Finalize the first stable release of the package.</a:t>
            </a:r>
          </a:p>
          <a:p>
            <a:pPr marL="342900" marR="0" lvl="0" indent="-342900">
              <a:lnSpc>
                <a:spcPct val="107000"/>
              </a:lnSpc>
              <a:spcBef>
                <a:spcPts val="1200"/>
              </a:spcBef>
              <a:buClr>
                <a:srgbClr val="28C0CB"/>
              </a:buClr>
              <a:buFont typeface="Symbol" panose="05050102010706020507" pitchFamily="18" charset="2"/>
              <a:buChar char=""/>
            </a:pPr>
            <a:r>
              <a:rPr lang="en-US" altLang="zh-CN" sz="1600" b="0" kern="100" dirty="0">
                <a:effectLst/>
                <a:latin typeface="Aptos" panose="020B0004020202020204" pitchFamily="34" charset="0"/>
              </a:rPr>
              <a:t>Prepare a publication describing the software and its potential applications.</a:t>
            </a:r>
          </a:p>
          <a:p>
            <a:pPr marL="342900" marR="0" lvl="0" indent="-342900">
              <a:lnSpc>
                <a:spcPct val="107000"/>
              </a:lnSpc>
              <a:spcBef>
                <a:spcPts val="1200"/>
              </a:spcBef>
              <a:buClr>
                <a:srgbClr val="28C0CB"/>
              </a:buClr>
              <a:buFont typeface="Symbol" panose="05050102010706020507" pitchFamily="18" charset="2"/>
              <a:buChar char=""/>
            </a:pPr>
            <a:r>
              <a:rPr lang="en-US" altLang="zh-CN" sz="1600" b="0" kern="100" dirty="0">
                <a:effectLst/>
                <a:latin typeface="Aptos" panose="020B0004020202020204" pitchFamily="34" charset="0"/>
              </a:rPr>
              <a:t>Plan and conduct a series of workshops/webinars for potential users. (optionally done by each fellow in their field involved in this project)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9D0A18EF-E73A-261D-7682-CBD9D943C634}"/>
              </a:ext>
            </a:extLst>
          </p:cNvPr>
          <p:cNvCxnSpPr>
            <a:cxnSpLocks/>
          </p:cNvCxnSpPr>
          <p:nvPr/>
        </p:nvCxnSpPr>
        <p:spPr>
          <a:xfrm>
            <a:off x="3458135" y="4043299"/>
            <a:ext cx="0" cy="282390"/>
          </a:xfrm>
          <a:prstGeom prst="line">
            <a:avLst/>
          </a:prstGeom>
          <a:ln w="19050">
            <a:solidFill>
              <a:srgbClr val="28C0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6DA4DB57-3497-50BC-6A98-AE35D0C3E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065" y="548305"/>
            <a:ext cx="10008000" cy="54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855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ACA6F3-49AE-9D51-267C-70753D320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6E808-5B49-466F-955B-AB2BC8169B4B}" type="slidenum">
              <a:rPr lang="en-SG" smtClean="0"/>
              <a:pPr/>
              <a:t>8</a:t>
            </a:fld>
            <a:endParaRPr lang="en-S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7EA4A7-B5BA-D832-9A49-D9F7A9DF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 dirty="0"/>
              <a:t>Simple demos</a:t>
            </a:r>
            <a:endParaRPr lang="zh-SG" altLang="en-US" dirty="0"/>
          </a:p>
        </p:txBody>
      </p:sp>
      <p:pic>
        <p:nvPicPr>
          <p:cNvPr id="5" name="Picture 4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475023D0-C5F3-E8DB-47EC-BC6B12AE4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88" y="905649"/>
            <a:ext cx="5253676" cy="5220267"/>
          </a:xfrm>
          <a:prstGeom prst="rect">
            <a:avLst/>
          </a:prstGeom>
        </p:spPr>
      </p:pic>
      <p:pic>
        <p:nvPicPr>
          <p:cNvPr id="2050" name="Picture 2" descr="microscopium_bbbc021">
            <a:extLst>
              <a:ext uri="{FF2B5EF4-FFF2-40B4-BE49-F238E27FC236}">
                <a16:creationId xmlns:a16="http://schemas.microsoft.com/office/drawing/2014/main" id="{29A1DDF8-BFB6-65D9-82D0-B70AE3226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82973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995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How to Write Clear Project Objectives Every Time | Gantter">
            <a:extLst>
              <a:ext uri="{FF2B5EF4-FFF2-40B4-BE49-F238E27FC236}">
                <a16:creationId xmlns:a16="http://schemas.microsoft.com/office/drawing/2014/main" id="{64359BFC-C927-81B0-2C1D-F8126644F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72" y="1158139"/>
            <a:ext cx="5484759" cy="4541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447F11D-1E79-D88F-7D9D-1C110007A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6E808-5B49-466F-955B-AB2BC8169B4B}" type="slidenum">
              <a:rPr lang="en-SG" smtClean="0"/>
              <a:pPr/>
              <a:t>9</a:t>
            </a:fld>
            <a:endParaRPr lang="en-SG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CC6F771-6F6F-C4E8-DBA9-7037216F0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Goals for the team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3C36254-FA46-C603-772F-6436904A956F}"/>
              </a:ext>
            </a:extLst>
          </p:cNvPr>
          <p:cNvSpPr txBox="1"/>
          <p:nvPr/>
        </p:nvSpPr>
        <p:spPr>
          <a:xfrm>
            <a:off x="5710231" y="532691"/>
            <a:ext cx="5170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Aptos" panose="020B0004020202020204" pitchFamily="34" charset="0"/>
              </a:rPr>
              <a:t>We have the following goals: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61C3F67A-29F7-48B5-EF7B-D1BB3D292464}"/>
              </a:ext>
            </a:extLst>
          </p:cNvPr>
          <p:cNvSpPr txBox="1"/>
          <p:nvPr/>
        </p:nvSpPr>
        <p:spPr>
          <a:xfrm>
            <a:off x="5710231" y="1387414"/>
            <a:ext cx="6020558" cy="4329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2500"/>
              </a:spcBef>
              <a:buAutoNum type="arabicPeriod"/>
            </a:pPr>
            <a:r>
              <a:rPr lang="en-US" sz="1600" dirty="0">
                <a:latin typeface="Aptos" panose="020B0004020202020204" pitchFamily="34" charset="0"/>
              </a:rPr>
              <a:t>🛠️ </a:t>
            </a:r>
            <a:r>
              <a:rPr lang="en-US" sz="1600" b="1" dirty="0">
                <a:latin typeface="Aptos" panose="020B0004020202020204" pitchFamily="34" charset="0"/>
              </a:rPr>
              <a:t>Determine Project Modules and Functionalities</a:t>
            </a:r>
            <a:r>
              <a:rPr lang="en-US" sz="1600" dirty="0">
                <a:latin typeface="Aptos" panose="020B0004020202020204" pitchFamily="34" charset="0"/>
              </a:rPr>
              <a:t>: Identify the modules and functionalities to be included in the project.</a:t>
            </a:r>
          </a:p>
          <a:p>
            <a:pPr marL="342900" indent="-342900">
              <a:spcBef>
                <a:spcPts val="2500"/>
              </a:spcBef>
              <a:buAutoNum type="arabicPeriod"/>
            </a:pPr>
            <a:r>
              <a:rPr lang="en-US" sz="1600" dirty="0">
                <a:latin typeface="Aptos" panose="020B0004020202020204" pitchFamily="34" charset="0"/>
              </a:rPr>
              <a:t>💻 </a:t>
            </a:r>
            <a:r>
              <a:rPr lang="en-US" sz="1600" b="1" dirty="0">
                <a:latin typeface="Aptos" panose="020B0004020202020204" pitchFamily="34" charset="0"/>
              </a:rPr>
              <a:t>Develop Core Functions and Classes</a:t>
            </a:r>
            <a:r>
              <a:rPr lang="en-US" sz="1600" dirty="0">
                <a:latin typeface="Aptos" panose="020B0004020202020204" pitchFamily="34" charset="0"/>
              </a:rPr>
              <a:t>: Complete writing the core functions and classes to ensure the project is at least usable by our team members.</a:t>
            </a:r>
          </a:p>
          <a:p>
            <a:pPr marL="342900" indent="-342900">
              <a:spcBef>
                <a:spcPts val="2500"/>
              </a:spcBef>
              <a:buAutoNum type="arabicPeriod"/>
            </a:pPr>
            <a:r>
              <a:rPr lang="en-US" sz="1600" dirty="0">
                <a:latin typeface="Aptos" panose="020B0004020202020204" pitchFamily="34" charset="0"/>
              </a:rPr>
              <a:t>🧪 </a:t>
            </a:r>
            <a:r>
              <a:rPr lang="en-US" sz="1600" b="1" dirty="0">
                <a:latin typeface="Aptos" panose="020B0004020202020204" pitchFamily="34" charset="0"/>
              </a:rPr>
              <a:t>Learn and Implement </a:t>
            </a:r>
            <a:r>
              <a:rPr lang="en-US" sz="1600" b="1" dirty="0" err="1">
                <a:latin typeface="Aptos" panose="020B0004020202020204" pitchFamily="34" charset="0"/>
              </a:rPr>
              <a:t>Pytest</a:t>
            </a:r>
            <a:r>
              <a:rPr lang="en-US" sz="1600" dirty="0">
                <a:latin typeface="Aptos" panose="020B0004020202020204" pitchFamily="34" charset="0"/>
              </a:rPr>
              <a:t>: Get familiar with </a:t>
            </a:r>
            <a:r>
              <a:rPr lang="en-US" sz="1600" dirty="0" err="1">
                <a:latin typeface="Aptos" panose="020B0004020202020204" pitchFamily="34" charset="0"/>
              </a:rPr>
              <a:t>pytest</a:t>
            </a:r>
            <a:r>
              <a:rPr lang="en-US" sz="1600" dirty="0">
                <a:latin typeface="Aptos" panose="020B0004020202020204" pitchFamily="34" charset="0"/>
              </a:rPr>
              <a:t> for testing our code.</a:t>
            </a:r>
          </a:p>
          <a:p>
            <a:pPr marL="342900" indent="-342900">
              <a:spcBef>
                <a:spcPts val="2500"/>
              </a:spcBef>
              <a:buAutoNum type="arabicPeriod"/>
            </a:pPr>
            <a:r>
              <a:rPr lang="en-US" sz="1600" dirty="0">
                <a:latin typeface="Aptos" panose="020B0004020202020204" pitchFamily="34" charset="0"/>
              </a:rPr>
              <a:t>📓 </a:t>
            </a:r>
            <a:r>
              <a:rPr lang="en-US" sz="1600" b="1" dirty="0">
                <a:latin typeface="Aptos" panose="020B0004020202020204" pitchFamily="34" charset="0"/>
              </a:rPr>
              <a:t>Create Tutorial Notebooks</a:t>
            </a:r>
            <a:r>
              <a:rPr lang="en-US" sz="1600" dirty="0">
                <a:latin typeface="Aptos" panose="020B0004020202020204" pitchFamily="34" charset="0"/>
              </a:rPr>
              <a:t>: Write clear and comprehensive tutorial notebooks for easy understanding and usage.</a:t>
            </a:r>
          </a:p>
          <a:p>
            <a:pPr marL="342900" indent="-342900">
              <a:spcBef>
                <a:spcPts val="2500"/>
              </a:spcBef>
              <a:buAutoNum type="arabicPeriod"/>
            </a:pPr>
            <a:r>
              <a:rPr lang="en-US" sz="1600" dirty="0">
                <a:latin typeface="Aptos" panose="020B0004020202020204" pitchFamily="34" charset="0"/>
              </a:rPr>
              <a:t>📚 </a:t>
            </a:r>
            <a:r>
              <a:rPr lang="en-US" sz="1600" b="1" dirty="0">
                <a:latin typeface="Aptos" panose="020B0004020202020204" pitchFamily="34" charset="0"/>
              </a:rPr>
              <a:t>[Optional] Write Documentation</a:t>
            </a:r>
            <a:r>
              <a:rPr lang="en-US" sz="1600" dirty="0">
                <a:latin typeface="Aptos" panose="020B0004020202020204" pitchFamily="34" charset="0"/>
              </a:rPr>
              <a:t>: Optionally, write detailed documentation for the project. (We also use LLM)</a:t>
            </a:r>
          </a:p>
        </p:txBody>
      </p:sp>
    </p:spTree>
    <p:extLst>
      <p:ext uri="{BB962C8B-B14F-4D97-AF65-F5344CB8AC3E}">
        <p14:creationId xmlns:p14="http://schemas.microsoft.com/office/powerpoint/2010/main" val="803588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" id="{7EA568F4-8134-44D4-B94A-06AB6DD19C6B}" vid="{52344747-3766-4A21-95F2-6AFD1C3EE3E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</Template>
  <TotalTime>29353</TotalTime>
  <Words>462</Words>
  <Application>Microsoft Office PowerPoint</Application>
  <PresentationFormat>Widescreen</PresentationFormat>
  <Paragraphs>69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Arial</vt:lpstr>
      <vt:lpstr>Calibri</vt:lpstr>
      <vt:lpstr>Calibri Light</vt:lpstr>
      <vt:lpstr>Symbol</vt:lpstr>
      <vt:lpstr>Office Theme</vt:lpstr>
      <vt:lpstr>VIDAR: Visualization Interface for Data Analytics and Reduction</vt:lpstr>
      <vt:lpstr>GitHub repo: VIDAR (pronounced as /ˈviː.dɑːr/)</vt:lpstr>
      <vt:lpstr>Deliverables</vt:lpstr>
      <vt:lpstr>Demo</vt:lpstr>
      <vt:lpstr>Demo</vt:lpstr>
      <vt:lpstr>Demo</vt:lpstr>
      <vt:lpstr>Project Plan: Remote working phase</vt:lpstr>
      <vt:lpstr>Simple demos</vt:lpstr>
      <vt:lpstr>Goals for the team</vt:lpstr>
      <vt:lpstr>PowerPoint Presentation</vt:lpstr>
      <vt:lpstr>Project Plan: In-person Hackathon week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Jiadong</dc:creator>
  <cp:lastModifiedBy>Dan Jiadong</cp:lastModifiedBy>
  <cp:revision>2243</cp:revision>
  <dcterms:created xsi:type="dcterms:W3CDTF">2019-10-21T02:48:59Z</dcterms:created>
  <dcterms:modified xsi:type="dcterms:W3CDTF">2024-06-28T10:12:04Z</dcterms:modified>
</cp:coreProperties>
</file>